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452" r:id="rId3"/>
    <p:sldId id="438" r:id="rId4"/>
    <p:sldId id="456" r:id="rId5"/>
    <p:sldId id="435" r:id="rId6"/>
    <p:sldId id="491" r:id="rId7"/>
    <p:sldId id="471" r:id="rId8"/>
    <p:sldId id="497" r:id="rId9"/>
    <p:sldId id="498" r:id="rId10"/>
    <p:sldId id="488" r:id="rId11"/>
    <p:sldId id="476" r:id="rId12"/>
    <p:sldId id="469" r:id="rId13"/>
    <p:sldId id="505" r:id="rId14"/>
    <p:sldId id="468" r:id="rId15"/>
    <p:sldId id="479" r:id="rId16"/>
    <p:sldId id="495" r:id="rId17"/>
    <p:sldId id="507" r:id="rId18"/>
    <p:sldId id="301" r:id="rId19"/>
  </p:sldIdLst>
  <p:sldSz cx="12601575" cy="6858000"/>
  <p:notesSz cx="6858000" cy="9144000"/>
  <p:custDataLst>
    <p:tags r:id="rId20"/>
  </p:custDataLst>
  <p:defaultTextStyle>
    <a:defPPr>
      <a:defRPr lang="ru-RU"/>
    </a:defPPr>
    <a:lvl1pPr algn="l" defTabSz="10541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27050" indent="-69850" algn="l" defTabSz="10541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54100" indent="-139700" algn="l" defTabSz="10541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81150" indent="-209550" algn="l" defTabSz="10541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109788" indent="-280988" algn="l" defTabSz="1054100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9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0D0D"/>
    <a:srgbClr val="0070C0"/>
    <a:srgbClr val="1C5396"/>
    <a:srgbClr val="E0E2F0"/>
    <a:srgbClr val="C7D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8" autoAdjust="0"/>
    <p:restoredTop sz="94576" autoAdjust="0"/>
  </p:normalViewPr>
  <p:slideViewPr>
    <p:cSldViewPr>
      <p:cViewPr>
        <p:scale>
          <a:sx n="118" d="100"/>
          <a:sy n="118" d="100"/>
        </p:scale>
        <p:origin x="-132" y="198"/>
      </p:cViewPr>
      <p:guideLst>
        <p:guide orient="horz" pos="2160"/>
        <p:guide pos="3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iagrams/_rels/data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4.jpeg" /><Relationship Id="rId2" Type="http://schemas.openxmlformats.org/officeDocument/2006/relationships/image" Target="../media/image45.jpeg" /><Relationship Id="rId3" Type="http://schemas.openxmlformats.org/officeDocument/2006/relationships/image" Target="../media/image46.jpeg" /></Relationships>
</file>

<file path=ppt/diagrams/_rels/drawing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4.jpeg" /><Relationship Id="rId2" Type="http://schemas.openxmlformats.org/officeDocument/2006/relationships/image" Target="../media/image45.jpeg" /><Relationship Id="rId3" Type="http://schemas.openxmlformats.org/officeDocument/2006/relationships/image" Target="../media/image46.jpe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5BB8F79A-8DAD-453C-8AF3-B798BF62D6A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>
          <a:defPPr/>
        </a:lstStyle>
        <a:p>
          <a:pPr/>
          <a:endParaRPr lang="ru-RU"/>
        </a:p>
      </dgm:t>
    </dgm:pt>
    <dgm:pt modelId="{8981236F-FFB0-4BA6-8295-61173B55771E}" type="parTrans" cxnId="{559BCA5E-9D53-4BA0-810D-7DC00C06034C}">
      <dgm:prSet/>
      <dgm:spPr/>
      <dgm:t>
        <a:bodyPr/>
        <a:lstStyle>
          <a:defPPr/>
        </a:lstStyle>
        <a:p>
          <a:pPr/>
          <a:endParaRPr lang="ru-RU"/>
        </a:p>
      </dgm:t>
    </dgm:pt>
    <dgm:pt modelId="{F1B041DB-92E0-44D3-B17C-15B4CFDFB396}">
      <dgm:prSet/>
      <dgm:spPr/>
      <dgm:t>
        <a:bodyPr/>
        <a:lstStyle>
          <a:defPPr/>
        </a:lstStyle>
        <a:p>
          <a:pPr rtl="0"/>
          <a:r>
            <a:rPr lang="ru-RU" b="1">
              <a:latin typeface="Arial Narrow" panose="020b0606020202030204" pitchFamily="34" charset="0"/>
            </a:rPr>
            <a:t>Трубопроводный транспорт</a:t>
          </a:r>
          <a:endParaRPr lang="ru-RU">
            <a:latin typeface="Arial Narrow" pitchFamily="34" charset="0"/>
          </a:endParaRPr>
        </a:p>
      </dgm:t>
    </dgm:pt>
    <dgm:pt modelId="{D60C3B8E-70D1-4C2C-8EAD-F47669035BFF}" type="sibTrans" cxnId="{559BCA5E-9D53-4BA0-810D-7DC00C06034C}">
      <dgm:prSet/>
      <dgm:spPr/>
      <dgm:t>
        <a:bodyPr/>
        <a:lstStyle>
          <a:defPPr/>
        </a:lstStyle>
        <a:p>
          <a:pPr/>
          <a:endParaRPr lang="ru-RU"/>
        </a:p>
      </dgm:t>
    </dgm:pt>
    <dgm:pt modelId="{2B44534E-FCA9-407C-83AE-E45014D2527A}" type="parTrans" cxnId="{87C04DB3-8E93-4B38-8321-0D8D98EE5370}">
      <dgm:prSet/>
      <dgm:spPr/>
      <dgm:t>
        <a:bodyPr/>
        <a:lstStyle>
          <a:defPPr/>
        </a:lstStyle>
        <a:p>
          <a:pPr/>
          <a:endParaRPr lang="ru-RU"/>
        </a:p>
      </dgm:t>
    </dgm:pt>
    <dgm:pt modelId="{C666D44B-4B88-4790-AF94-04F7EF59E947}">
      <dgm:prSet/>
      <dgm:spPr/>
      <dgm:t>
        <a:bodyPr/>
        <a:lstStyle>
          <a:defPPr/>
        </a:lstStyle>
        <a:p>
          <a:pPr rtl="0"/>
          <a:r>
            <a:rPr lang="ru-RU" b="1">
              <a:latin typeface="Arial Narrow" panose="020b0606020202030204" pitchFamily="34" charset="0"/>
            </a:rPr>
            <a:t>Судостроение</a:t>
          </a:r>
          <a:endParaRPr lang="ru-RU">
            <a:latin typeface="Arial Narrow" panose="020b0606020202030204" pitchFamily="34" charset="0"/>
          </a:endParaRPr>
        </a:p>
      </dgm:t>
    </dgm:pt>
    <dgm:pt modelId="{C2F0B2DC-01F8-4036-AA1A-A5E1800491A1}" type="sibTrans" cxnId="{87C04DB3-8E93-4B38-8321-0D8D98EE5370}">
      <dgm:prSet/>
      <dgm:spPr/>
      <dgm:t>
        <a:bodyPr/>
        <a:lstStyle>
          <a:defPPr/>
        </a:lstStyle>
        <a:p>
          <a:pPr/>
          <a:endParaRPr lang="ru-RU"/>
        </a:p>
      </dgm:t>
    </dgm:pt>
    <dgm:pt modelId="{464B04E5-C21E-4A2F-B26A-5529C523CF56}" type="parTrans" cxnId="{C2D0479B-3B50-4D6F-9C10-1791DC8E4C8D}">
      <dgm:prSet/>
      <dgm:spPr/>
      <dgm:t>
        <a:bodyPr/>
        <a:lstStyle>
          <a:defPPr/>
        </a:lstStyle>
        <a:p>
          <a:pPr/>
          <a:endParaRPr lang="ru-RU"/>
        </a:p>
      </dgm:t>
    </dgm:pt>
    <dgm:pt modelId="{3E2D187F-D04E-4646-8792-3F04004F9B42}">
      <dgm:prSet/>
      <dgm:spPr/>
      <dgm:t>
        <a:bodyPr/>
        <a:lstStyle>
          <a:defPPr/>
        </a:lstStyle>
        <a:p>
          <a:pPr rtl="0"/>
          <a:r>
            <a:rPr lang="ru-RU" b="1">
              <a:latin typeface="Arial Narrow" panose="020b0606020202030204" pitchFamily="34" charset="0"/>
            </a:rPr>
            <a:t>Тяжелое машиностроение</a:t>
          </a:r>
          <a:endParaRPr lang="ru-RU">
            <a:latin typeface="Arial Narrow" panose="020b0606020202030204" pitchFamily="34" charset="0"/>
          </a:endParaRPr>
        </a:p>
      </dgm:t>
    </dgm:pt>
    <dgm:pt modelId="{957A1E72-7178-49C2-B7C3-B0FEEE006049}" type="sibTrans" cxnId="{C2D0479B-3B50-4D6F-9C10-1791DC8E4C8D}">
      <dgm:prSet/>
      <dgm:spPr/>
      <dgm:t>
        <a:bodyPr/>
        <a:lstStyle>
          <a:defPPr/>
        </a:lstStyle>
        <a:p>
          <a:pPr/>
          <a:endParaRPr lang="ru-RU"/>
        </a:p>
      </dgm:t>
    </dgm:pt>
    <dgm:pt modelId="{7697EE33-C577-4927-BF3D-1FFE8A24C985}" type="parTrans" cxnId="{835FDAD3-7D6D-45B1-9BA1-EF6F135038EA}">
      <dgm:prSet/>
      <dgm:spPr/>
      <dgm:t>
        <a:bodyPr/>
        <a:lstStyle>
          <a:defPPr/>
        </a:lstStyle>
        <a:p>
          <a:pPr/>
          <a:endParaRPr lang="ru-RU"/>
        </a:p>
      </dgm:t>
    </dgm:pt>
    <dgm:pt modelId="{5E89CFA7-CDB0-40F2-8550-93FBC8D33670}">
      <dgm:prSet/>
      <dgm:spPr/>
      <dgm:t>
        <a:bodyPr/>
        <a:lstStyle>
          <a:defPPr/>
        </a:lstStyle>
        <a:p>
          <a:pPr rtl="0"/>
          <a:r>
            <a:rPr lang="ru-RU" b="1">
              <a:latin typeface="Arial Narrow" panose="020b0606020202030204" pitchFamily="34" charset="0"/>
            </a:rPr>
            <a:t>Автомобильная промышленность</a:t>
          </a:r>
        </a:p>
      </dgm:t>
    </dgm:pt>
    <dgm:pt modelId="{CE2E64BD-E336-432B-B93F-0ABD3629F8F6}" type="sibTrans" cxnId="{835FDAD3-7D6D-45B1-9BA1-EF6F135038EA}">
      <dgm:prSet/>
      <dgm:spPr/>
      <dgm:t>
        <a:bodyPr/>
        <a:lstStyle>
          <a:defPPr/>
        </a:lstStyle>
        <a:p>
          <a:pPr/>
          <a:endParaRPr lang="ru-RU"/>
        </a:p>
      </dgm:t>
    </dgm:pt>
    <dgm:pt modelId="{5450541A-CE40-4316-B105-5503807F7458}" type="parTrans" cxnId="{876F52BB-1AC9-4EEB-A60F-69DB79B53752}">
      <dgm:prSet/>
      <dgm:spPr/>
      <dgm:t>
        <a:bodyPr/>
        <a:lstStyle>
          <a:defPPr/>
        </a:lstStyle>
        <a:p>
          <a:pPr/>
          <a:endParaRPr lang="ru-RU"/>
        </a:p>
      </dgm:t>
    </dgm:pt>
    <dgm:pt modelId="{5AC531EB-E089-4251-B4D6-EEEAC5978232}">
      <dgm:prSet/>
      <dgm:spPr/>
      <dgm:t>
        <a:bodyPr/>
        <a:lstStyle>
          <a:defPPr/>
        </a:lstStyle>
        <a:p>
          <a:pPr rtl="0"/>
          <a:r>
            <a:rPr lang="ru-RU" b="1">
              <a:latin typeface="Arial Narrow" panose="020b0606020202030204" pitchFamily="34" charset="0"/>
            </a:rPr>
            <a:t>Стальное мостостроение</a:t>
          </a:r>
          <a:endParaRPr lang="ru-RU">
            <a:latin typeface="Arial Narrow" panose="020b0606020202030204" pitchFamily="34" charset="0"/>
          </a:endParaRPr>
        </a:p>
      </dgm:t>
    </dgm:pt>
    <dgm:pt modelId="{A90DA382-55EA-4178-B3E5-4DB1705E340C}" type="sibTrans" cxnId="{876F52BB-1AC9-4EEB-A60F-69DB79B53752}">
      <dgm:prSet/>
      <dgm:spPr/>
      <dgm:t>
        <a:bodyPr/>
        <a:lstStyle>
          <a:defPPr/>
        </a:lstStyle>
        <a:p>
          <a:pPr/>
          <a:endParaRPr lang="ru-RU"/>
        </a:p>
      </dgm:t>
    </dgm:pt>
    <dgm:pt modelId="{09C09ED7-C933-47AC-B74A-B4281639CF4C}" type="parTrans" cxnId="{5EB0C858-CB1E-4BC0-9B73-ADE282FC2779}">
      <dgm:prSet/>
      <dgm:spPr/>
      <dgm:t>
        <a:bodyPr/>
        <a:lstStyle>
          <a:defPPr/>
        </a:lstStyle>
        <a:p>
          <a:pPr/>
          <a:endParaRPr lang="ru-RU"/>
        </a:p>
      </dgm:t>
    </dgm:pt>
    <dgm:pt modelId="{DB62AE22-9EED-49B6-B09F-73875FEA680F}">
      <dgm:prSet/>
      <dgm:spPr/>
      <dgm:t>
        <a:bodyPr/>
        <a:lstStyle>
          <a:defPPr/>
        </a:lstStyle>
        <a:p>
          <a:pPr rtl="0"/>
          <a:r>
            <a:rPr lang="ru-RU" b="1">
              <a:latin typeface="Arial Narrow" panose="020b0606020202030204" pitchFamily="34" charset="0"/>
            </a:rPr>
            <a:t>Авиационная, космическая промышленность</a:t>
          </a:r>
        </a:p>
      </dgm:t>
    </dgm:pt>
    <dgm:pt modelId="{D2514E54-6B04-4DF0-A986-CC322095772A}" type="sibTrans" cxnId="{5EB0C858-CB1E-4BC0-9B73-ADE282FC2779}">
      <dgm:prSet/>
      <dgm:spPr/>
      <dgm:t>
        <a:bodyPr/>
        <a:lstStyle>
          <a:defPPr/>
        </a:lstStyle>
        <a:p>
          <a:pPr/>
          <a:endParaRPr lang="ru-RU"/>
        </a:p>
      </dgm:t>
    </dgm:pt>
    <dgm:pt modelId="{31948980-F1BF-45DB-B01D-76FDB0AF766E}" type="pres">
      <dgm:prSet presAssocID="{5BB8F79A-8DAD-453C-8AF3-B798BF62D6A9}" presName="CompostProcess">
        <dgm:presLayoutVars>
          <dgm:dir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C4853BE3-AF58-4F2B-963F-4F9C32DE52A7}" type="pres">
      <dgm:prSet presAssocID="{5BB8F79A-8DAD-453C-8AF3-B798BF62D6A9}" presName="arrow" presStyleLbl="bgShp" presStyleCnt="1"/>
      <dgm:spPr/>
      <dgm:t>
        <a:bodyPr/>
        <a:lstStyle>
          <a:defPPr/>
        </a:lstStyle>
        <a:p>
          <a:pPr/>
        </a:p>
      </dgm:t>
    </dgm:pt>
    <dgm:pt modelId="{437AD168-B631-48F7-81DB-6C49B0689355}" type="pres">
      <dgm:prSet presAssocID="{5BB8F79A-8DAD-453C-8AF3-B798BF62D6A9}" presName="linearProcess"/>
      <dgm:spPr/>
      <dgm:t>
        <a:bodyPr/>
        <a:lstStyle>
          <a:defPPr/>
        </a:lstStyle>
        <a:p>
          <a:pPr/>
        </a:p>
      </dgm:t>
    </dgm:pt>
    <dgm:pt modelId="{307089D1-0B14-4980-895E-F11780F913C5}" type="pres">
      <dgm:prSet presAssocID="{F1B041DB-92E0-44D3-B17C-15B4CFDFB396}" presName="textNode" presStyleLbl="node1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6B5E2E3B-950B-4769-BB73-9A362F3FC716}" type="pres">
      <dgm:prSet presAssocID="{D60C3B8E-70D1-4C2C-8EAD-F47669035BFF}" presName="sibTrans"/>
      <dgm:spPr/>
      <dgm:t>
        <a:bodyPr/>
        <a:lstStyle>
          <a:defPPr/>
        </a:lstStyle>
        <a:p>
          <a:pPr/>
        </a:p>
      </dgm:t>
    </dgm:pt>
    <dgm:pt modelId="{BB4E214E-013E-49B9-A016-A1F2092720C8}" type="pres">
      <dgm:prSet presAssocID="{C666D44B-4B88-4790-AF94-04F7EF59E947}" presName="textNode" presStyleLbl="node1" presStyleIdx="1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77D7487F-031D-4E72-817B-6F558F76FDD2}" type="pres">
      <dgm:prSet presAssocID="{C2F0B2DC-01F8-4036-AA1A-A5E1800491A1}" presName="sibTrans"/>
      <dgm:spPr/>
      <dgm:t>
        <a:bodyPr/>
        <a:lstStyle>
          <a:defPPr/>
        </a:lstStyle>
        <a:p>
          <a:pPr/>
        </a:p>
      </dgm:t>
    </dgm:pt>
    <dgm:pt modelId="{AD5B1372-7E85-47D7-8673-A0F1D808E698}" type="pres">
      <dgm:prSet presAssocID="{3E2D187F-D04E-4646-8792-3F04004F9B42}" presName="textNode" presStyleLbl="node1" presStyleIdx="2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B8659443-A409-4D74-8462-5D39F24EA128}" type="pres">
      <dgm:prSet presAssocID="{957A1E72-7178-49C2-B7C3-B0FEEE006049}" presName="sibTrans"/>
      <dgm:spPr/>
      <dgm:t>
        <a:bodyPr/>
        <a:lstStyle>
          <a:defPPr/>
        </a:lstStyle>
        <a:p>
          <a:pPr/>
        </a:p>
      </dgm:t>
    </dgm:pt>
    <dgm:pt modelId="{6F745EEC-6EB3-43C3-BB70-BC430ECAB533}" type="pres">
      <dgm:prSet presAssocID="{5E89CFA7-CDB0-40F2-8550-93FBC8D33670}" presName="textNode" presStyleLbl="node1" presStyleIdx="3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97FD3DE2-E5A3-4BB2-B7BF-F57DA3D5ED88}" type="pres">
      <dgm:prSet presAssocID="{CE2E64BD-E336-432B-B93F-0ABD3629F8F6}" presName="sibTrans"/>
      <dgm:spPr/>
      <dgm:t>
        <a:bodyPr/>
        <a:lstStyle>
          <a:defPPr/>
        </a:lstStyle>
        <a:p>
          <a:pPr/>
        </a:p>
      </dgm:t>
    </dgm:pt>
    <dgm:pt modelId="{E717CB36-7D3F-4ABE-98F6-3CBF7348521B}" type="pres">
      <dgm:prSet presAssocID="{5AC531EB-E089-4251-B4D6-EEEAC5978232}" presName="textNode" presStyleLbl="node1" presStyleIdx="4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09B05A1D-8557-41DC-83FB-24F1BAAC5650}" type="pres">
      <dgm:prSet presAssocID="{A90DA382-55EA-4178-B3E5-4DB1705E340C}" presName="sibTrans"/>
      <dgm:spPr/>
      <dgm:t>
        <a:bodyPr/>
        <a:lstStyle>
          <a:defPPr/>
        </a:lstStyle>
        <a:p>
          <a:pPr/>
        </a:p>
      </dgm:t>
    </dgm:pt>
    <dgm:pt modelId="{AD00EB79-269A-42FD-B56A-51BB2F25D525}" type="pres">
      <dgm:prSet presAssocID="{DB62AE22-9EED-49B6-B09F-73875FEA680F}" presName="textNode" presStyleLbl="node1" presStyleIdx="5" presStyleCnt="6">
        <dgm:presLayoutVars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559BCA5E-9D53-4BA0-810D-7DC00C06034C}" srcId="{5BB8F79A-8DAD-453C-8AF3-B798BF62D6A9}" destId="{F1B041DB-92E0-44D3-B17C-15B4CFDFB396}" srcOrd="0" destOrd="0" parTransId="{8981236F-FFB0-4BA6-8295-61173B55771E}" sibTransId="{D60C3B8E-70D1-4C2C-8EAD-F47669035BFF}"/>
    <dgm:cxn modelId="{87C04DB3-8E93-4B38-8321-0D8D98EE5370}" srcId="{5BB8F79A-8DAD-453C-8AF3-B798BF62D6A9}" destId="{C666D44B-4B88-4790-AF94-04F7EF59E947}" srcOrd="1" destOrd="0" parTransId="{2B44534E-FCA9-407C-83AE-E45014D2527A}" sibTransId="{C2F0B2DC-01F8-4036-AA1A-A5E1800491A1}"/>
    <dgm:cxn modelId="{C2D0479B-3B50-4D6F-9C10-1791DC8E4C8D}" srcId="{5BB8F79A-8DAD-453C-8AF3-B798BF62D6A9}" destId="{3E2D187F-D04E-4646-8792-3F04004F9B42}" srcOrd="2" destOrd="0" parTransId="{464B04E5-C21E-4A2F-B26A-5529C523CF56}" sibTransId="{957A1E72-7178-49C2-B7C3-B0FEEE006049}"/>
    <dgm:cxn modelId="{835FDAD3-7D6D-45B1-9BA1-EF6F135038EA}" srcId="{5BB8F79A-8DAD-453C-8AF3-B798BF62D6A9}" destId="{5E89CFA7-CDB0-40F2-8550-93FBC8D33670}" srcOrd="3" destOrd="0" parTransId="{7697EE33-C577-4927-BF3D-1FFE8A24C985}" sibTransId="{CE2E64BD-E336-432B-B93F-0ABD3629F8F6}"/>
    <dgm:cxn modelId="{876F52BB-1AC9-4EEB-A60F-69DB79B53752}" srcId="{5BB8F79A-8DAD-453C-8AF3-B798BF62D6A9}" destId="{5AC531EB-E089-4251-B4D6-EEEAC5978232}" srcOrd="4" destOrd="0" parTransId="{5450541A-CE40-4316-B105-5503807F7458}" sibTransId="{A90DA382-55EA-4178-B3E5-4DB1705E340C}"/>
    <dgm:cxn modelId="{5EB0C858-CB1E-4BC0-9B73-ADE282FC2779}" srcId="{5BB8F79A-8DAD-453C-8AF3-B798BF62D6A9}" destId="{DB62AE22-9EED-49B6-B09F-73875FEA680F}" srcOrd="5" destOrd="0" parTransId="{09C09ED7-C933-47AC-B74A-B4281639CF4C}" sibTransId="{D2514E54-6B04-4DF0-A986-CC322095772A}"/>
    <dgm:cxn modelId="{E55E5CB7-0294-40BB-859C-C4D6DC5CC0E1}" type="presOf" srcId="{5BB8F79A-8DAD-453C-8AF3-B798BF62D6A9}" destId="{31948980-F1BF-45DB-B01D-76FDB0AF766E}" srcOrd="0" destOrd="0" presId="urn:microsoft.com/office/officeart/2005/8/layout/hProcess9"/>
    <dgm:cxn modelId="{EBE05C6A-114F-48E6-B868-F2C15CEEC9F2}" type="presParOf" srcId="{31948980-F1BF-45DB-B01D-76FDB0AF766E}" destId="{C4853BE3-AF58-4F2B-963F-4F9C32DE52A7}" srcOrd="0" destOrd="0" presId="urn:microsoft.com/office/officeart/2005/8/layout/hProcess9"/>
    <dgm:cxn modelId="{BDFA1E8D-FE77-47B2-A60A-2B213C2A9AF0}" type="presParOf" srcId="{31948980-F1BF-45DB-B01D-76FDB0AF766E}" destId="{437AD168-B631-48F7-81DB-6C49B0689355}" srcOrd="1" destOrd="0" presId="urn:microsoft.com/office/officeart/2005/8/layout/hProcess9"/>
    <dgm:cxn modelId="{64C48F86-A725-468A-887B-BFB4B3787ABD}" type="presParOf" srcId="{437AD168-B631-48F7-81DB-6C49B0689355}" destId="{307089D1-0B14-4980-895E-F11780F913C5}" srcOrd="0" destOrd="0" presId="urn:microsoft.com/office/officeart/2005/8/layout/hProcess9"/>
    <dgm:cxn modelId="{C126A553-D802-4B28-8E5D-3CC10A1A2926}" type="presOf" srcId="{F1B041DB-92E0-44D3-B17C-15B4CFDFB396}" destId="{307089D1-0B14-4980-895E-F11780F913C5}" srcOrd="0" destOrd="0" presId="urn:microsoft.com/office/officeart/2005/8/layout/hProcess9"/>
    <dgm:cxn modelId="{B23FA79E-27CF-4779-B964-2186AA3B0F9D}" type="presParOf" srcId="{437AD168-B631-48F7-81DB-6C49B0689355}" destId="{6B5E2E3B-950B-4769-BB73-9A362F3FC716}" srcOrd="1" destOrd="0" presId="urn:microsoft.com/office/officeart/2005/8/layout/hProcess9"/>
    <dgm:cxn modelId="{8552E980-7B9D-4081-B549-F440CC781318}" type="presParOf" srcId="{437AD168-B631-48F7-81DB-6C49B0689355}" destId="{BB4E214E-013E-49B9-A016-A1F2092720C8}" srcOrd="2" destOrd="0" presId="urn:microsoft.com/office/officeart/2005/8/layout/hProcess9"/>
    <dgm:cxn modelId="{7CDA804F-D959-4F47-B157-DD16ED5D4A8E}" type="presOf" srcId="{C666D44B-4B88-4790-AF94-04F7EF59E947}" destId="{BB4E214E-013E-49B9-A016-A1F2092720C8}" srcOrd="0" destOrd="0" presId="urn:microsoft.com/office/officeart/2005/8/layout/hProcess9"/>
    <dgm:cxn modelId="{94E4347E-D95A-4F22-8E14-511C4D739EA5}" type="presParOf" srcId="{437AD168-B631-48F7-81DB-6C49B0689355}" destId="{77D7487F-031D-4E72-817B-6F558F76FDD2}" srcOrd="3" destOrd="0" presId="urn:microsoft.com/office/officeart/2005/8/layout/hProcess9"/>
    <dgm:cxn modelId="{997F99A6-DAA3-4BE3-9337-0615E22902D6}" type="presParOf" srcId="{437AD168-B631-48F7-81DB-6C49B0689355}" destId="{AD5B1372-7E85-47D7-8673-A0F1D808E698}" srcOrd="4" destOrd="0" presId="urn:microsoft.com/office/officeart/2005/8/layout/hProcess9"/>
    <dgm:cxn modelId="{76676E9C-A401-44D8-9B0B-2D2EE3D588CF}" type="presOf" srcId="{3E2D187F-D04E-4646-8792-3F04004F9B42}" destId="{AD5B1372-7E85-47D7-8673-A0F1D808E698}" srcOrd="0" destOrd="0" presId="urn:microsoft.com/office/officeart/2005/8/layout/hProcess9"/>
    <dgm:cxn modelId="{98B44326-5C54-41CE-A980-96C1D56877C4}" type="presParOf" srcId="{437AD168-B631-48F7-81DB-6C49B0689355}" destId="{B8659443-A409-4D74-8462-5D39F24EA128}" srcOrd="5" destOrd="0" presId="urn:microsoft.com/office/officeart/2005/8/layout/hProcess9"/>
    <dgm:cxn modelId="{4CFB2BC9-7F3C-484D-8E1E-D3CF8A4A72AE}" type="presParOf" srcId="{437AD168-B631-48F7-81DB-6C49B0689355}" destId="{6F745EEC-6EB3-43C3-BB70-BC430ECAB533}" srcOrd="6" destOrd="0" presId="urn:microsoft.com/office/officeart/2005/8/layout/hProcess9"/>
    <dgm:cxn modelId="{D6987DC8-F72E-4F5B-B602-66562249E00F}" type="presOf" srcId="{5E89CFA7-CDB0-40F2-8550-93FBC8D33670}" destId="{6F745EEC-6EB3-43C3-BB70-BC430ECAB533}" srcOrd="0" destOrd="0" presId="urn:microsoft.com/office/officeart/2005/8/layout/hProcess9"/>
    <dgm:cxn modelId="{BCEC6AFC-FD77-4008-A32A-E71AC8F7A916}" type="presParOf" srcId="{437AD168-B631-48F7-81DB-6C49B0689355}" destId="{97FD3DE2-E5A3-4BB2-B7BF-F57DA3D5ED88}" srcOrd="7" destOrd="0" presId="urn:microsoft.com/office/officeart/2005/8/layout/hProcess9"/>
    <dgm:cxn modelId="{01F27009-5B2B-4961-86E0-042CBC79B83F}" type="presParOf" srcId="{437AD168-B631-48F7-81DB-6C49B0689355}" destId="{E717CB36-7D3F-4ABE-98F6-3CBF7348521B}" srcOrd="8" destOrd="0" presId="urn:microsoft.com/office/officeart/2005/8/layout/hProcess9"/>
    <dgm:cxn modelId="{46F9DE71-2F2C-48BA-9DBA-2EF6A085B030}" type="presOf" srcId="{5AC531EB-E089-4251-B4D6-EEEAC5978232}" destId="{E717CB36-7D3F-4ABE-98F6-3CBF7348521B}" srcOrd="0" destOrd="0" presId="urn:microsoft.com/office/officeart/2005/8/layout/hProcess9"/>
    <dgm:cxn modelId="{673E109F-8828-4C1A-B43E-9F0A3E1611D7}" type="presParOf" srcId="{437AD168-B631-48F7-81DB-6C49B0689355}" destId="{09B05A1D-8557-41DC-83FB-24F1BAAC5650}" srcOrd="9" destOrd="0" presId="urn:microsoft.com/office/officeart/2005/8/layout/hProcess9"/>
    <dgm:cxn modelId="{36445998-705A-404A-9733-04E5825759D7}" type="presParOf" srcId="{437AD168-B631-48F7-81DB-6C49B0689355}" destId="{AD00EB79-269A-42FD-B56A-51BB2F25D525}" srcOrd="10" destOrd="0" presId="urn:microsoft.com/office/officeart/2005/8/layout/hProcess9"/>
    <dgm:cxn modelId="{1B0F7BD1-8AC1-4151-87FC-556E30BA3497}" type="presOf" srcId="{DB62AE22-9EED-49B6-B09F-73875FEA680F}" destId="{AD00EB79-269A-42FD-B56A-51BB2F25D52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6706DC00-B034-499E-A817-D633A9E004C4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>
          <a:defPPr/>
        </a:lstStyle>
        <a:p>
          <a:pPr/>
          <a:endParaRPr lang="ru-RU"/>
        </a:p>
      </dgm:t>
    </dgm:pt>
    <dgm:pt modelId="{125BA921-DE3F-418B-AB27-9288982B14FF}" type="parTrans" cxnId="{469AA643-EA52-4CDA-AE7C-B2408FB97093}">
      <dgm:prSet/>
      <dgm:spPr/>
      <dgm:t>
        <a:bodyPr/>
        <a:lstStyle>
          <a:defPPr/>
        </a:lstStyle>
        <a:p>
          <a:pPr/>
          <a:endParaRPr lang="ru-RU"/>
        </a:p>
      </dgm:t>
    </dgm:pt>
    <dgm:pt modelId="{D6AB5452-CAD9-42D4-8E4B-30DC065DFEAF}">
      <dgm:prSet phldrT="[Текст]" custT="1"/>
      <dgm:spPr/>
      <dgm:t>
        <a:bodyPr/>
        <a:lstStyle>
          <a:defPPr/>
        </a:lstStyle>
        <a:p>
          <a:pPr/>
          <a:r>
            <a:rPr lang="ru-RU" sz="1800" b="1">
              <a:latin typeface="Arial Narrow" panose="020b0606020202030204" pitchFamily="34" charset="0"/>
            </a:rPr>
            <a:t>КОНТРОЛЛЕР НА 10 РЕЖИМОВ СВАРКИ</a:t>
          </a:r>
        </a:p>
      </dgm:t>
    </dgm:pt>
    <dgm:pt modelId="{6454F290-EBAA-455E-8E23-69F529BA9DA8}" type="sibTrans" cxnId="{469AA643-EA52-4CDA-AE7C-B2408FB97093}">
      <dgm:prSet/>
      <dgm:spPr/>
      <dgm:t>
        <a:bodyPr/>
        <a:lstStyle>
          <a:defPPr/>
        </a:lstStyle>
        <a:p>
          <a:pPr/>
          <a:endParaRPr lang="ru-RU"/>
        </a:p>
      </dgm:t>
    </dgm:pt>
    <dgm:pt modelId="{A1AF7513-ADF0-459A-92FF-B6D83F73365B}" type="parTrans" cxnId="{208D7243-41FC-459B-BDF5-36ED247AC207}">
      <dgm:prSet/>
      <dgm:spPr/>
      <dgm:t>
        <a:bodyPr/>
        <a:lstStyle>
          <a:defPPr/>
        </a:lstStyle>
        <a:p>
          <a:pPr/>
          <a:endParaRPr lang="ru-RU"/>
        </a:p>
      </dgm:t>
    </dgm:pt>
    <dgm:pt modelId="{AD237D01-8653-464C-9ADA-3389DCFB7B25}">
      <dgm:prSet phldrT="[Текст]" custT="1"/>
      <dgm:spPr/>
      <dgm:t>
        <a:bodyPr/>
        <a:lstStyle>
          <a:defPPr/>
        </a:lstStyle>
        <a:p>
          <a:pPr/>
          <a:r>
            <a:rPr lang="ru-RU" sz="1800" b="1">
              <a:latin typeface="Arial Narrow" panose="020b0606020202030204" pitchFamily="34" charset="0"/>
            </a:rPr>
            <a:t>ПУЛЬТ ДИСТАНЦИОННОГО УПРАВЛЕНИЯ</a:t>
          </a:r>
        </a:p>
      </dgm:t>
    </dgm:pt>
    <dgm:pt modelId="{9F855A49-E8E3-4F38-AA6E-632E1379DC59}" type="sibTrans" cxnId="{208D7243-41FC-459B-BDF5-36ED247AC207}">
      <dgm:prSet/>
      <dgm:spPr/>
      <dgm:t>
        <a:bodyPr/>
        <a:lstStyle>
          <a:defPPr/>
        </a:lstStyle>
        <a:p>
          <a:pPr/>
          <a:endParaRPr lang="ru-RU"/>
        </a:p>
      </dgm:t>
    </dgm:pt>
    <dgm:pt modelId="{C316785B-D887-49FD-8212-B72BABF6B408}" type="parTrans" cxnId="{15900CFA-2F68-46EE-B419-6C431694E710}">
      <dgm:prSet/>
      <dgm:spPr/>
      <dgm:t>
        <a:bodyPr/>
        <a:lstStyle>
          <a:defPPr/>
        </a:lstStyle>
        <a:p>
          <a:pPr/>
          <a:endParaRPr lang="ru-RU"/>
        </a:p>
      </dgm:t>
    </dgm:pt>
    <dgm:pt modelId="{BA6CD6B5-81C3-49D7-8F0D-54FD124EC5D7}">
      <dgm:prSet phldrT="[Текст]" custT="1"/>
      <dgm:spPr/>
      <dgm:t>
        <a:bodyPr/>
        <a:lstStyle>
          <a:defPPr/>
        </a:lstStyle>
        <a:p>
          <a:pPr/>
          <a:r>
            <a:rPr lang="ru-RU" sz="1800" b="1">
              <a:latin typeface="Arial Narrow" panose="020b0606020202030204" pitchFamily="34" charset="0"/>
            </a:rPr>
            <a:t>МАЯТНИКОВАЯ СИСТЕМА КОЛЕБАНИЙ ГОРЕЛКИ</a:t>
          </a:r>
        </a:p>
      </dgm:t>
    </dgm:pt>
    <dgm:pt modelId="{22199FC3-71A9-4E8E-BEA7-D5F1C9162EE7}" type="sibTrans" cxnId="{15900CFA-2F68-46EE-B419-6C431694E710}">
      <dgm:prSet/>
      <dgm:spPr/>
      <dgm:t>
        <a:bodyPr/>
        <a:lstStyle>
          <a:defPPr/>
        </a:lstStyle>
        <a:p>
          <a:pPr/>
          <a:endParaRPr lang="ru-RU"/>
        </a:p>
      </dgm:t>
    </dgm:pt>
    <dgm:pt modelId="{9169CFC8-5D5F-46AC-8FCC-E8B14713D91B}" type="pres">
      <dgm:prSet presAssocID="{6706DC00-B034-499E-A817-D633A9E004C4}" presName="linear">
        <dgm:presLayoutVars>
          <dgm:animLvl val="lvl"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A25A7929-CC40-4700-A821-E178ECB06A2E}" type="pres">
      <dgm:prSet presAssocID="{D6AB5452-CAD9-42D4-8E4B-30DC065DFEAF}" presName="parentText" presStyleLbl="node1" presStyleCnt="3" custLinFactNeighborX="-1667">
        <dgm:presLayoutVars>
          <dgm:chMax val="0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E7B76313-4A4B-4C15-A3D0-71CB4324C661}" type="pres">
      <dgm:prSet presAssocID="{6454F290-EBAA-455E-8E23-69F529BA9DA8}" presName="spacer"/>
      <dgm:spPr/>
      <dgm:t>
        <a:bodyPr/>
        <a:lstStyle>
          <a:defPPr/>
        </a:lstStyle>
        <a:p>
          <a:pPr/>
        </a:p>
      </dgm:t>
    </dgm:pt>
    <dgm:pt modelId="{495AE05B-E90A-4762-912F-25C5146BED6B}" type="pres">
      <dgm:prSet presAssocID="{AD237D01-8653-464C-9ADA-3389DCFB7B2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E0AABF54-3763-40AD-929E-CA0D7034B4C0}" type="pres">
      <dgm:prSet presAssocID="{9F855A49-E8E3-4F38-AA6E-632E1379DC59}" presName="spacer"/>
      <dgm:spPr/>
      <dgm:t>
        <a:bodyPr/>
        <a:lstStyle>
          <a:defPPr/>
        </a:lstStyle>
        <a:p>
          <a:pPr/>
        </a:p>
      </dgm:t>
    </dgm:pt>
    <dgm:pt modelId="{84A414C6-3EBC-4622-BB0F-1DABC079B99B}" type="pres">
      <dgm:prSet presAssocID="{BA6CD6B5-81C3-49D7-8F0D-54FD124EC5D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469AA643-EA52-4CDA-AE7C-B2408FB97093}" srcId="{6706DC00-B034-499E-A817-D633A9E004C4}" destId="{D6AB5452-CAD9-42D4-8E4B-30DC065DFEAF}" srcOrd="0" destOrd="0" parTransId="{125BA921-DE3F-418B-AB27-9288982B14FF}" sibTransId="{6454F290-EBAA-455E-8E23-69F529BA9DA8}"/>
    <dgm:cxn modelId="{208D7243-41FC-459B-BDF5-36ED247AC207}" srcId="{6706DC00-B034-499E-A817-D633A9E004C4}" destId="{AD237D01-8653-464C-9ADA-3389DCFB7B25}" srcOrd="1" destOrd="0" parTransId="{A1AF7513-ADF0-459A-92FF-B6D83F73365B}" sibTransId="{9F855A49-E8E3-4F38-AA6E-632E1379DC59}"/>
    <dgm:cxn modelId="{15900CFA-2F68-46EE-B419-6C431694E710}" srcId="{6706DC00-B034-499E-A817-D633A9E004C4}" destId="{BA6CD6B5-81C3-49D7-8F0D-54FD124EC5D7}" srcOrd="2" destOrd="0" parTransId="{C316785B-D887-49FD-8212-B72BABF6B408}" sibTransId="{22199FC3-71A9-4E8E-BEA7-D5F1C9162EE7}"/>
    <dgm:cxn modelId="{0389C372-6AB1-4347-967A-559A1BC7F3AE}" type="presOf" srcId="{6706DC00-B034-499E-A817-D633A9E004C4}" destId="{9169CFC8-5D5F-46AC-8FCC-E8B14713D91B}" srcOrd="0" destOrd="0" presId="urn:microsoft.com/office/officeart/2005/8/layout/vList2"/>
    <dgm:cxn modelId="{13EB94B1-AD64-4057-8226-B7369AFB1EDC}" type="presParOf" srcId="{9169CFC8-5D5F-46AC-8FCC-E8B14713D91B}" destId="{A25A7929-CC40-4700-A821-E178ECB06A2E}" srcOrd="0" destOrd="0" presId="urn:microsoft.com/office/officeart/2005/8/layout/vList2"/>
    <dgm:cxn modelId="{8FF7B51A-3E2D-4605-997D-2D5681B849C0}" type="presOf" srcId="{D6AB5452-CAD9-42D4-8E4B-30DC065DFEAF}" destId="{A25A7929-CC40-4700-A821-E178ECB06A2E}" srcOrd="0" destOrd="0" presId="urn:microsoft.com/office/officeart/2005/8/layout/vList2"/>
    <dgm:cxn modelId="{65E886C5-CAF6-43B0-ACCB-7B5C3BAF40FE}" type="presParOf" srcId="{9169CFC8-5D5F-46AC-8FCC-E8B14713D91B}" destId="{E7B76313-4A4B-4C15-A3D0-71CB4324C661}" srcOrd="1" destOrd="0" presId="urn:microsoft.com/office/officeart/2005/8/layout/vList2"/>
    <dgm:cxn modelId="{FCEF713A-0852-4C87-84F0-29A7FF1B39C9}" type="presParOf" srcId="{9169CFC8-5D5F-46AC-8FCC-E8B14713D91B}" destId="{495AE05B-E90A-4762-912F-25C5146BED6B}" srcOrd="2" destOrd="0" presId="urn:microsoft.com/office/officeart/2005/8/layout/vList2"/>
    <dgm:cxn modelId="{5AFA8D2E-0F53-41E8-AA8F-2615623D41BA}" type="presOf" srcId="{AD237D01-8653-464C-9ADA-3389DCFB7B25}" destId="{495AE05B-E90A-4762-912F-25C5146BED6B}" srcOrd="0" destOrd="0" presId="urn:microsoft.com/office/officeart/2005/8/layout/vList2"/>
    <dgm:cxn modelId="{7BE560B4-78C9-4706-8F49-A8A580A41526}" type="presParOf" srcId="{9169CFC8-5D5F-46AC-8FCC-E8B14713D91B}" destId="{E0AABF54-3763-40AD-929E-CA0D7034B4C0}" srcOrd="3" destOrd="0" presId="urn:microsoft.com/office/officeart/2005/8/layout/vList2"/>
    <dgm:cxn modelId="{2ED1DA92-9298-47F2-91D7-65B473798693}" type="presParOf" srcId="{9169CFC8-5D5F-46AC-8FCC-E8B14713D91B}" destId="{84A414C6-3EBC-4622-BB0F-1DABC079B99B}" srcOrd="4" destOrd="0" presId="urn:microsoft.com/office/officeart/2005/8/layout/vList2"/>
    <dgm:cxn modelId="{7C24DFBD-34A6-4FC6-A8D5-31A7CC4E8F0C}" type="presOf" srcId="{BA6CD6B5-81C3-49D7-8F0D-54FD124EC5D7}" destId="{84A414C6-3EBC-4622-BB0F-1DABC079B9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CEF3EF8-1055-40A3-ADF4-2C085F600B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>
          <a:defPPr/>
        </a:lstStyle>
        <a:p>
          <a:pPr/>
          <a:endParaRPr lang="ru-RU"/>
        </a:p>
      </dgm:t>
    </dgm:pt>
    <dgm:pt modelId="{DF4AFFEC-A467-4DB7-8DFC-409446A4998A}" type="parTrans" cxnId="{E1724179-568D-4912-A610-9FAFC1FD003F}">
      <dgm:prSet/>
      <dgm:spPr/>
      <dgm:t>
        <a:bodyPr/>
        <a:lstStyle>
          <a:defPPr/>
        </a:lstStyle>
        <a:p>
          <a:pPr/>
          <a:endParaRPr lang="ru-RU"/>
        </a:p>
      </dgm:t>
    </dgm:pt>
    <dgm:pt modelId="{43D919D6-44ED-4DB8-B662-52647DA6247E}">
      <dgm:prSet/>
      <dgm:spPr/>
      <dgm:t>
        <a:bodyPr/>
        <a:lstStyle>
          <a:defPPr/>
        </a:lstStyle>
        <a:p>
          <a:pPr/>
          <a:r>
            <a:rPr lang="ru-RU">
              <a:solidFill>
                <a:srgbClr val="FFFFFF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УСКШ-03</a:t>
          </a:r>
          <a:endParaRPr lang="ru-RU">
            <a:solidFill>
              <a:srgbClr val="FFFFFF"/>
            </a:solidFill>
          </a:endParaRPr>
        </a:p>
      </dgm:t>
    </dgm:pt>
    <dgm:pt modelId="{908BE49F-016F-4A72-B5FD-483F62971DC5}" type="sibTrans" cxnId="{E1724179-568D-4912-A610-9FAFC1FD003F}">
      <dgm:prSet/>
      <dgm:spPr/>
      <dgm:t>
        <a:bodyPr/>
        <a:lstStyle>
          <a:defPPr/>
        </a:lstStyle>
        <a:p>
          <a:pPr/>
          <a:endParaRPr lang="ru-RU"/>
        </a:p>
      </dgm:t>
    </dgm:pt>
    <dgm:pt modelId="{80160368-DA51-4377-9F29-313A522D4543}" type="pres">
      <dgm:prSet presAssocID="{8CEF3EF8-1055-40A3-ADF4-2C085F600B12}" presName="Name0">
        <dgm:presLayoutVars>
          <dgm:dir/>
          <dgm:animLvl val="lvl"/>
          <dgm:resizeHandles val="exact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132DA80B-4BF7-4AEA-85CC-DC73EAEE21EB}" type="pres">
      <dgm:prSet presAssocID="{43D919D6-44ED-4DB8-B662-52647DA6247E}" presName="parTxOnly" presStyleLbl="node1" presStyleCnt="1" custLinFactNeighborX="-21563" custLinFactNeighborY="-3963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E1724179-568D-4912-A610-9FAFC1FD003F}" srcId="{8CEF3EF8-1055-40A3-ADF4-2C085F600B12}" destId="{43D919D6-44ED-4DB8-B662-52647DA6247E}" srcOrd="0" destOrd="0" parTransId="{DF4AFFEC-A467-4DB7-8DFC-409446A4998A}" sibTransId="{908BE49F-016F-4A72-B5FD-483F62971DC5}"/>
    <dgm:cxn modelId="{943996BA-F13A-4A00-A5D1-FE758ED1D64B}" type="presOf" srcId="{8CEF3EF8-1055-40A3-ADF4-2C085F600B12}" destId="{80160368-DA51-4377-9F29-313A522D4543}" srcOrd="0" destOrd="0" presId="urn:microsoft.com/office/officeart/2005/8/layout/chevron1"/>
    <dgm:cxn modelId="{1DB30655-F9BD-499E-9C4C-272ADA68135B}" type="presParOf" srcId="{80160368-DA51-4377-9F29-313A522D4543}" destId="{132DA80B-4BF7-4AEA-85CC-DC73EAEE21EB}" srcOrd="0" destOrd="0" presId="urn:microsoft.com/office/officeart/2005/8/layout/chevron1"/>
    <dgm:cxn modelId="{3891326F-C767-4AD2-849B-DDCD6FBD5664}" type="presOf" srcId="{43D919D6-44ED-4DB8-B662-52647DA6247E}" destId="{132DA80B-4BF7-4AEA-85CC-DC73EAEE21E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CEF3EF8-1055-40A3-ADF4-2C085F600B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>
          <a:defPPr/>
        </a:lstStyle>
        <a:p>
          <a:pPr/>
        </a:p>
      </dgm:t>
    </dgm:pt>
    <dgm:pt modelId="{CE959FDB-EC37-4EF0-9606-37DCAA974584}" type="parTrans" cxnId="{D7D22877-48BB-4D02-A0DA-78EB39861045}">
      <dgm:prSet/>
      <dgm:spPr/>
      <dgm:t>
        <a:bodyPr/>
        <a:lstStyle>
          <a:defPPr/>
        </a:lstStyle>
        <a:p>
          <a:pPr/>
          <a:endParaRPr lang="ru-RU"/>
        </a:p>
      </dgm:t>
    </dgm:pt>
    <dgm:pt modelId="{D3CBA612-C2FE-4359-BECC-ACFAADFEC0F2}">
      <dgm:prSet phldrT="[Текст]" custT="1"/>
      <dgm:spPr/>
      <dgm:t>
        <a:bodyPr/>
        <a:lstStyle>
          <a:defPPr/>
        </a:lstStyle>
        <a:p>
          <a:pPr/>
          <a:r>
            <a:rPr lang="ru-RU" sz="2400" b="0" i="0"/>
            <a:t>Установка автоматической сварки продольных/кольцевых швов обечаек плавящимся электродом под флюсом (4</a:t>
          </a:r>
          <a:r>
            <a:rPr lang="en-US" sz="2400" b="0" i="0"/>
            <a:t>x4</a:t>
          </a:r>
          <a:r>
            <a:rPr lang="ru-RU" sz="2400" b="0" i="0"/>
            <a:t>м)</a:t>
          </a:r>
          <a:r>
            <a:rPr lang="en-US" sz="2400" b="0" i="0"/>
            <a:t> </a:t>
          </a:r>
          <a:endParaRPr lang="ru-RU" sz="2400" b="1">
            <a:latin typeface="Arial Narrow" panose="020b0606020202030204" pitchFamily="34" charset="0"/>
          </a:endParaRPr>
        </a:p>
      </dgm:t>
    </dgm:pt>
    <dgm:pt modelId="{5F263A6E-5F6C-4EBE-B7E5-6C3E9F86DD76}" type="sibTrans" cxnId="{D7D22877-48BB-4D02-A0DA-78EB39861045}">
      <dgm:prSet/>
      <dgm:spPr/>
      <dgm:t>
        <a:bodyPr/>
        <a:lstStyle>
          <a:defPPr/>
        </a:lstStyle>
        <a:p>
          <a:pPr/>
          <a:endParaRPr lang="ru-RU"/>
        </a:p>
      </dgm:t>
    </dgm:pt>
    <dgm:pt modelId="{80160368-DA51-4377-9F29-313A522D4543}" type="pres">
      <dgm:prSet presAssocID="{8CEF3EF8-1055-40A3-ADF4-2C085F600B12}" presName="Name0">
        <dgm:presLayoutVars>
          <dgm:dir/>
          <dgm:animLvl val="lvl"/>
          <dgm:resizeHandles val="exact"/>
        </dgm:presLayoutVars>
      </dgm:prSet>
      <dgm:spPr/>
      <dgm:t>
        <a:bodyPr/>
        <a:lstStyle>
          <a:defPPr/>
        </a:lstStyle>
        <a:p>
          <a:pPr/>
        </a:p>
      </dgm:t>
    </dgm:pt>
    <dgm:pt modelId="{0E378C28-290B-48A4-A97C-344F52851133}" type="pres">
      <dgm:prSet presAssocID="{D3CBA612-C2FE-4359-BECC-ACFAADFEC0F2}" presName="parTxOnly" presStyleLbl="node1" presStyleCnt="1" custScaleY="47755" custLinFactNeighborX="3597" custLinFactNeighborY="3926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D7D22877-48BB-4D02-A0DA-78EB39861045}" srcId="{8CEF3EF8-1055-40A3-ADF4-2C085F600B12}" destId="{D3CBA612-C2FE-4359-BECC-ACFAADFEC0F2}" srcOrd="0" destOrd="0" parTransId="{CE959FDB-EC37-4EF0-9606-37DCAA974584}" sibTransId="{5F263A6E-5F6C-4EBE-B7E5-6C3E9F86DD76}"/>
    <dgm:cxn modelId="{30A4678A-112C-4FB5-94CA-667B0C772F77}" type="presOf" srcId="{8CEF3EF8-1055-40A3-ADF4-2C085F600B12}" destId="{80160368-DA51-4377-9F29-313A522D4543}" srcOrd="0" destOrd="0" presId="urn:microsoft.com/office/officeart/2005/8/layout/chevron1"/>
    <dgm:cxn modelId="{D698418B-19E5-4316-898D-DC805FBC9D21}" type="presParOf" srcId="{80160368-DA51-4377-9F29-313A522D4543}" destId="{0E378C28-290B-48A4-A97C-344F52851133}" srcOrd="0" destOrd="0" presId="urn:microsoft.com/office/officeart/2005/8/layout/chevron1"/>
    <dgm:cxn modelId="{47510125-9EAA-43FD-A570-9B30F3163D60}" type="presOf" srcId="{D3CBA612-C2FE-4359-BECC-ACFAADFEC0F2}" destId="{0E378C28-290B-48A4-A97C-344F52851133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CEF3EF8-1055-40A3-ADF4-2C085F600B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>
          <a:defPPr/>
        </a:lstStyle>
        <a:p>
          <a:pPr/>
        </a:p>
      </dgm:t>
    </dgm:pt>
    <dgm:pt modelId="{CE959FDB-EC37-4EF0-9606-37DCAA974584}" type="parTrans" cxnId="{2BA086DB-AC15-43ED-A7C0-546C3771B0CE}">
      <dgm:prSet/>
      <dgm:spPr/>
      <dgm:t>
        <a:bodyPr/>
        <a:lstStyle>
          <a:defPPr/>
        </a:lstStyle>
        <a:p>
          <a:pPr/>
          <a:endParaRPr lang="ru-RU"/>
        </a:p>
      </dgm:t>
    </dgm:pt>
    <dgm:pt modelId="{D3CBA612-C2FE-4359-BECC-ACFAADFEC0F2}">
      <dgm:prSet phldrT="[Текст]" custT="1"/>
      <dgm:spPr/>
      <dgm:t>
        <a:bodyPr/>
        <a:lstStyle>
          <a:defPPr/>
        </a:lstStyle>
        <a:p>
          <a:pPr/>
          <a:r>
            <a:rPr lang="ru-RU" sz="2400" b="1" i="0">
              <a:latin typeface="Arial Narrow" panose="020b0606020202030204" pitchFamily="34" charset="0"/>
            </a:rPr>
            <a:t>АВТОМАТИЧЕСКАЯ УСТАНОВКА ДЛЯ ВВАРКИ ЦИЛИНДРИЧЕСКИХ ПАТРУБКОВ</a:t>
          </a:r>
          <a:endParaRPr lang="ru-RU" sz="2400" b="1">
            <a:latin typeface="Arial Narrow" panose="020b0606020202030204" pitchFamily="34" charset="0"/>
          </a:endParaRPr>
        </a:p>
      </dgm:t>
    </dgm:pt>
    <dgm:pt modelId="{5F263A6E-5F6C-4EBE-B7E5-6C3E9F86DD76}" type="sibTrans" cxnId="{2BA086DB-AC15-43ED-A7C0-546C3771B0CE}">
      <dgm:prSet/>
      <dgm:spPr/>
      <dgm:t>
        <a:bodyPr/>
        <a:lstStyle>
          <a:defPPr/>
        </a:lstStyle>
        <a:p>
          <a:pPr/>
          <a:endParaRPr lang="ru-RU"/>
        </a:p>
      </dgm:t>
    </dgm:pt>
    <dgm:pt modelId="{80160368-DA51-4377-9F29-313A522D4543}" type="pres">
      <dgm:prSet presAssocID="{8CEF3EF8-1055-40A3-ADF4-2C085F600B12}" presName="Name0">
        <dgm:presLayoutVars>
          <dgm:dir/>
          <dgm:animLvl val="lvl"/>
          <dgm:resizeHandles val="exact"/>
        </dgm:presLayoutVars>
      </dgm:prSet>
      <dgm:spPr/>
      <dgm:t>
        <a:bodyPr/>
        <a:lstStyle>
          <a:defPPr/>
        </a:lstStyle>
        <a:p>
          <a:pPr/>
        </a:p>
      </dgm:t>
    </dgm:pt>
    <dgm:pt modelId="{0E378C28-290B-48A4-A97C-344F52851133}" type="pres">
      <dgm:prSet presAssocID="{D3CBA612-C2FE-4359-BECC-ACFAADFEC0F2}" presName="parTxOnly" presStyleLbl="node1" presStyleCnt="1" custScaleY="47755" custLinFactNeighborY="-4981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2BA086DB-AC15-43ED-A7C0-546C3771B0CE}" srcId="{8CEF3EF8-1055-40A3-ADF4-2C085F600B12}" destId="{D3CBA612-C2FE-4359-BECC-ACFAADFEC0F2}" srcOrd="0" destOrd="0" parTransId="{CE959FDB-EC37-4EF0-9606-37DCAA974584}" sibTransId="{5F263A6E-5F6C-4EBE-B7E5-6C3E9F86DD76}"/>
    <dgm:cxn modelId="{9EAD4C48-297E-4731-9FA7-4337A0E22170}" type="presOf" srcId="{8CEF3EF8-1055-40A3-ADF4-2C085F600B12}" destId="{80160368-DA51-4377-9F29-313A522D4543}" srcOrd="0" destOrd="0" presId="urn:microsoft.com/office/officeart/2005/8/layout/chevron1"/>
    <dgm:cxn modelId="{F44FC8FC-F75E-408E-9CC4-F50D3D0E8F17}" type="presParOf" srcId="{80160368-DA51-4377-9F29-313A522D4543}" destId="{0E378C28-290B-48A4-A97C-344F52851133}" srcOrd="0" destOrd="0" presId="urn:microsoft.com/office/officeart/2005/8/layout/chevron1"/>
    <dgm:cxn modelId="{B9B73AF4-2AF7-4951-9ACB-50FEFD4F4A95}" type="presOf" srcId="{D3CBA612-C2FE-4359-BECC-ACFAADFEC0F2}" destId="{0E378C28-290B-48A4-A97C-344F52851133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CEF3EF8-1055-40A3-ADF4-2C085F600B1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>
          <a:defPPr/>
        </a:lstStyle>
        <a:p>
          <a:pPr/>
        </a:p>
      </dgm:t>
    </dgm:pt>
    <dgm:pt modelId="{CE959FDB-EC37-4EF0-9606-37DCAA974584}" type="parTrans" cxnId="{69302C1F-54BC-45C6-B545-8219EC7C77B4}">
      <dgm:prSet/>
      <dgm:spPr/>
      <dgm:t>
        <a:bodyPr/>
        <a:lstStyle>
          <a:defPPr/>
        </a:lstStyle>
        <a:p>
          <a:pPr/>
          <a:endParaRPr lang="ru-RU"/>
        </a:p>
      </dgm:t>
    </dgm:pt>
    <dgm:pt modelId="{D3CBA612-C2FE-4359-BECC-ACFAADFEC0F2}">
      <dgm:prSet phldrT="[Текст]" custT="1"/>
      <dgm:spPr/>
      <dgm:t>
        <a:bodyPr/>
        <a:lstStyle>
          <a:defPPr/>
        </a:lstStyle>
        <a:p>
          <a:pPr/>
          <a:r>
            <a:rPr lang="ru-RU" sz="1800" b="1" i="0">
              <a:latin typeface="Arial Narrow" panose="020b0606020202030204" pitchFamily="34" charset="0"/>
            </a:rPr>
            <a:t>КОМПЛЕКС ДЛЯ АВТОМАТИЧЕСКОЙ СВАРКИ И НАПЛАВКИ ЦИЛИНДРИЧЕСКИХ ИЗДЕЛИЙ ТОЛЩИНОЙ до 200 мм</a:t>
          </a:r>
          <a:endParaRPr lang="ru-RU" sz="1800" b="1">
            <a:latin typeface="Arial Narrow" pitchFamily="34" charset="0"/>
          </a:endParaRPr>
        </a:p>
      </dgm:t>
    </dgm:pt>
    <dgm:pt modelId="{5F263A6E-5F6C-4EBE-B7E5-6C3E9F86DD76}" type="sibTrans" cxnId="{69302C1F-54BC-45C6-B545-8219EC7C77B4}">
      <dgm:prSet/>
      <dgm:spPr/>
      <dgm:t>
        <a:bodyPr/>
        <a:lstStyle>
          <a:defPPr/>
        </a:lstStyle>
        <a:p>
          <a:pPr/>
          <a:endParaRPr lang="ru-RU"/>
        </a:p>
      </dgm:t>
    </dgm:pt>
    <dgm:pt modelId="{80160368-DA51-4377-9F29-313A522D4543}" type="pres">
      <dgm:prSet presAssocID="{8CEF3EF8-1055-40A3-ADF4-2C085F600B12}" presName="Name0">
        <dgm:presLayoutVars>
          <dgm:dir/>
          <dgm:animLvl val="lvl"/>
          <dgm:resizeHandles val="exact"/>
        </dgm:presLayoutVars>
      </dgm:prSet>
      <dgm:spPr/>
      <dgm:t>
        <a:bodyPr/>
        <a:lstStyle>
          <a:defPPr/>
        </a:lstStyle>
        <a:p>
          <a:pPr/>
        </a:p>
      </dgm:t>
    </dgm:pt>
    <dgm:pt modelId="{0E378C28-290B-48A4-A97C-344F52851133}" type="pres">
      <dgm:prSet presAssocID="{D3CBA612-C2FE-4359-BECC-ACFAADFEC0F2}" presName="parTxOnly" presStyleLbl="node1" presStyleCnt="1" custScaleY="47755" custLinFactNeighborY="-4981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69302C1F-54BC-45C6-B545-8219EC7C77B4}" srcId="{8CEF3EF8-1055-40A3-ADF4-2C085F600B12}" destId="{D3CBA612-C2FE-4359-BECC-ACFAADFEC0F2}" srcOrd="0" destOrd="0" parTransId="{CE959FDB-EC37-4EF0-9606-37DCAA974584}" sibTransId="{5F263A6E-5F6C-4EBE-B7E5-6C3E9F86DD76}"/>
    <dgm:cxn modelId="{F3D210DB-289A-4D1A-8F3C-72E4E9D53FA9}" type="presOf" srcId="{8CEF3EF8-1055-40A3-ADF4-2C085F600B12}" destId="{80160368-DA51-4377-9F29-313A522D4543}" srcOrd="0" destOrd="0" presId="urn:microsoft.com/office/officeart/2005/8/layout/chevron1"/>
    <dgm:cxn modelId="{FD9BEF0F-68AA-4FBD-BC3A-228ACBFC48EA}" type="presParOf" srcId="{80160368-DA51-4377-9F29-313A522D4543}" destId="{0E378C28-290B-48A4-A97C-344F52851133}" srcOrd="0" destOrd="0" presId="urn:microsoft.com/office/officeart/2005/8/layout/chevron1"/>
    <dgm:cxn modelId="{314CDFC8-3A9A-4618-8197-734DACECDA0D}" type="presOf" srcId="{D3CBA612-C2FE-4359-BECC-ACFAADFEC0F2}" destId="{0E378C28-290B-48A4-A97C-344F52851133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D6E87BBD-74ED-46C7-BFA2-63FE20F56701}" type="doc">
      <dgm:prSet loTypeId="urn:microsoft.com/office/officeart/2008/layout/TitledPicture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>
          <a:defPPr/>
        </a:lstStyle>
        <a:p>
          <a:pPr/>
          <a:endParaRPr lang="ru-RU"/>
        </a:p>
      </dgm:t>
    </dgm:pt>
    <dgm:pt modelId="{ACB4DAB1-72BA-40E2-A1C0-FF074068B4D1}" type="parTrans" cxnId="{2E32A946-791C-4D4E-AC38-AAF71DCDF720}">
      <dgm:prSet/>
      <dgm:spPr/>
      <dgm:t>
        <a:bodyPr/>
        <a:lstStyle>
          <a:defPPr/>
        </a:lstStyle>
        <a:p>
          <a:pPr/>
          <a:endParaRPr lang="ru-RU"/>
        </a:p>
      </dgm:t>
    </dgm:pt>
    <dgm:pt modelId="{C4435AB6-BDCD-4145-A871-37AE325CE1CD}">
      <dgm:prSet phldrT="[Текст]"/>
      <dgm:spPr/>
      <dgm:t>
        <a:bodyPr/>
        <a:lstStyle>
          <a:defPPr/>
        </a:lstStyle>
        <a:p>
          <a:pPr/>
          <a:r>
            <a:rPr lang="ru-RU"/>
            <a:t>Модернизация производственных мощностей</a:t>
          </a:r>
        </a:p>
      </dgm:t>
    </dgm:pt>
    <dgm:pt modelId="{C667D747-1B9A-4B59-A5D0-5660C27332C8}" type="parTrans" cxnId="{4DC08A91-1867-4C2D-A75F-DF43989F0DBB}">
      <dgm:prSet/>
      <dgm:spPr/>
      <dgm:t>
        <a:bodyPr/>
        <a:lstStyle>
          <a:defPPr/>
        </a:lstStyle>
        <a:p>
          <a:pPr/>
          <a:endParaRPr lang="ru-RU"/>
        </a:p>
      </dgm:t>
    </dgm:pt>
    <dgm:pt modelId="{29DB772E-E692-4C5F-BFA5-DD4B85CB55B3}">
      <dgm:prSet phldrT="[Текст]" custT="1"/>
      <dgm:spPr/>
      <dgm:t>
        <a:bodyPr/>
        <a:lstStyle>
          <a:defPPr/>
        </a:lstStyle>
        <a:p>
          <a:pPr/>
          <a:r>
            <a:rPr lang="ru-RU" sz="1200"/>
            <a:t>Модернизация производственных мощностей  при поддержке ФРП РК и Минпромторга РК</a:t>
          </a:r>
        </a:p>
      </dgm:t>
    </dgm:pt>
    <dgm:pt modelId="{A0DC7A5F-6A68-47C4-A2DA-85AD77685439}" type="sibTrans" cxnId="{4DC08A91-1867-4C2D-A75F-DF43989F0DBB}">
      <dgm:prSet/>
      <dgm:spPr/>
      <dgm:t>
        <a:bodyPr/>
        <a:lstStyle>
          <a:defPPr/>
        </a:lstStyle>
        <a:p>
          <a:pPr/>
          <a:endParaRPr lang="ru-RU"/>
        </a:p>
      </dgm:t>
    </dgm:pt>
    <dgm:pt modelId="{FF4198EC-E012-4372-82A6-DBCCFE395C35}" type="sibTrans" cxnId="{2E32A946-791C-4D4E-AC38-AAF71DCDF720}">
      <dgm:prSet/>
      <dgm:spPr/>
      <dgm:t>
        <a:bodyPr/>
        <a:lstStyle>
          <a:defPPr/>
        </a:lstStyle>
        <a:p>
          <a:pPr/>
          <a:endParaRPr lang="ru-RU"/>
        </a:p>
      </dgm:t>
    </dgm:pt>
    <dgm:pt modelId="{DD5680BD-6EB7-4F30-B07E-A8AB318408F7}" type="parTrans" cxnId="{5B9B87CC-436C-4E52-B762-D460E1A7B94E}">
      <dgm:prSet/>
      <dgm:spPr/>
      <dgm:t>
        <a:bodyPr/>
        <a:lstStyle>
          <a:defPPr/>
        </a:lstStyle>
        <a:p>
          <a:pPr/>
          <a:endParaRPr lang="ru-RU"/>
        </a:p>
      </dgm:t>
    </dgm:pt>
    <dgm:pt modelId="{D1141C32-0086-4D39-991C-6F565FD5F967}">
      <dgm:prSet phldrT="[Текст]"/>
      <dgm:spPr/>
      <dgm:t>
        <a:bodyPr/>
        <a:lstStyle>
          <a:defPPr/>
        </a:lstStyle>
        <a:p>
          <a:pPr/>
          <a:r>
            <a:rPr lang="ru-RU"/>
            <a:t>Старт Федерального проекта «Производительность труда»</a:t>
          </a:r>
        </a:p>
      </dgm:t>
    </dgm:pt>
    <dgm:pt modelId="{4E7FBDF0-DD02-44D9-B418-F28B8A7C3F54}" type="parTrans" cxnId="{45BC6462-01AF-497A-B282-97EB70CBE795}">
      <dgm:prSet/>
      <dgm:spPr/>
      <dgm:t>
        <a:bodyPr/>
        <a:lstStyle>
          <a:defPPr/>
        </a:lstStyle>
        <a:p>
          <a:pPr/>
          <a:endParaRPr lang="ru-RU"/>
        </a:p>
      </dgm:t>
    </dgm:pt>
    <dgm:pt modelId="{F8F51E1F-9FD7-4DDC-AEC8-641B1D58A102}">
      <dgm:prSet phldrT="[Текст]" custT="1"/>
      <dgm:spPr/>
      <dgm:t>
        <a:bodyPr/>
        <a:lstStyle>
          <a:defPPr/>
        </a:lstStyle>
        <a:p>
          <a:pPr/>
          <a:r>
            <a:rPr lang="ru-RU" sz="1200"/>
            <a:t>Сотрудники осваивают современные методы оптимизации производственных процессов и улучшения качества продукции при поддержке РЦК</a:t>
          </a:r>
        </a:p>
      </dgm:t>
    </dgm:pt>
    <dgm:pt modelId="{BD970AB9-56EB-4268-A03C-988D03BBD80F}" type="sibTrans" cxnId="{45BC6462-01AF-497A-B282-97EB70CBE795}">
      <dgm:prSet/>
      <dgm:spPr/>
      <dgm:t>
        <a:bodyPr/>
        <a:lstStyle>
          <a:defPPr/>
        </a:lstStyle>
        <a:p>
          <a:pPr/>
          <a:endParaRPr lang="ru-RU"/>
        </a:p>
      </dgm:t>
    </dgm:pt>
    <dgm:pt modelId="{D2ADEB84-2D45-4206-9CE0-08D3852D769C}" type="sibTrans" cxnId="{5B9B87CC-436C-4E52-B762-D460E1A7B94E}">
      <dgm:prSet/>
      <dgm:spPr/>
      <dgm:t>
        <a:bodyPr/>
        <a:lstStyle>
          <a:defPPr/>
        </a:lstStyle>
        <a:p>
          <a:pPr/>
          <a:endParaRPr lang="ru-RU"/>
        </a:p>
      </dgm:t>
    </dgm:pt>
    <dgm:pt modelId="{989A58A4-1382-42E8-BCDD-18BD1216AF87}" type="parTrans" cxnId="{D0059915-89F9-4DDE-B21F-5F9C3BCCA999}">
      <dgm:prSet/>
      <dgm:spPr/>
      <dgm:t>
        <a:bodyPr/>
        <a:lstStyle>
          <a:defPPr/>
        </a:lstStyle>
        <a:p>
          <a:pPr/>
          <a:endParaRPr lang="ru-RU"/>
        </a:p>
      </dgm:t>
    </dgm:pt>
    <dgm:pt modelId="{E13C954C-C6C3-49C9-A7F3-BC6B55F32996}">
      <dgm:prSet phldrT="[Текст]" custT="1"/>
      <dgm:spPr/>
      <dgm:t>
        <a:bodyPr/>
        <a:lstStyle>
          <a:defPPr/>
        </a:lstStyle>
        <a:p>
          <a:pPr/>
          <a:r>
            <a:rPr lang="ru-RU" sz="1200"/>
            <a:t>Оптимизация производственных участков</a:t>
          </a:r>
        </a:p>
      </dgm:t>
    </dgm:pt>
    <dgm:pt modelId="{08A52402-E57B-4171-BED0-19A14FE55DE0}" type="parTrans" cxnId="{A1EDE956-5189-4939-8993-1A7D2F339501}">
      <dgm:prSet/>
      <dgm:spPr/>
      <dgm:t>
        <a:bodyPr/>
        <a:lstStyle>
          <a:defPPr/>
        </a:lstStyle>
        <a:p>
          <a:pPr/>
          <a:endParaRPr lang="ru-RU"/>
        </a:p>
      </dgm:t>
    </dgm:pt>
    <dgm:pt modelId="{8F723DF4-3905-4FBD-A6F3-09381519D367}">
      <dgm:prSet phldrT="[Текст]"/>
      <dgm:spPr/>
      <dgm:t>
        <a:bodyPr/>
        <a:lstStyle>
          <a:defPPr/>
        </a:lstStyle>
        <a:p>
          <a:pPr/>
          <a:r>
            <a:rPr lang="ru-RU"/>
            <a:t>- Адаптация инфраструктуры под новые стандарты</a:t>
          </a:r>
          <a:br>
            <a:rPr lang="ru-RU"/>
          </a:br>
          <a:r>
            <a:rPr lang="ru-RU"/>
            <a:t>- Внедрение бережливых технологий </a:t>
          </a:r>
          <a:br>
            <a:rPr lang="ru-RU"/>
          </a:br>
          <a:r>
            <a:rPr lang="ru-RU"/>
            <a:t>- Эргономичный производственный участок</a:t>
          </a:r>
        </a:p>
      </dgm:t>
    </dgm:pt>
    <dgm:pt modelId="{29114E05-B6D9-4B44-821B-E928FAE24777}" type="sibTrans" cxnId="{A1EDE956-5189-4939-8993-1A7D2F339501}">
      <dgm:prSet/>
      <dgm:spPr/>
      <dgm:t>
        <a:bodyPr/>
        <a:lstStyle>
          <a:defPPr/>
        </a:lstStyle>
        <a:p>
          <a:pPr/>
          <a:endParaRPr lang="ru-RU"/>
        </a:p>
      </dgm:t>
    </dgm:pt>
    <dgm:pt modelId="{471ACEBF-9122-466D-9E08-5AC4D89B260F}" type="sibTrans" cxnId="{D0059915-89F9-4DDE-B21F-5F9C3BCCA999}">
      <dgm:prSet/>
      <dgm:spPr/>
      <dgm:t>
        <a:bodyPr/>
        <a:lstStyle>
          <a:defPPr/>
        </a:lstStyle>
        <a:p>
          <a:pPr/>
          <a:endParaRPr lang="ru-RU"/>
        </a:p>
      </dgm:t>
    </dgm:pt>
    <dgm:pt modelId="{05A84C5F-A6D9-473F-A8C0-C54F4E436A16}" type="pres">
      <dgm:prSet presAssocID="{D6E87BBD-74ED-46C7-BFA2-63FE20F56701}" presName="rootNode">
        <dgm:presLayoutVars>
          <dgm:chMax/>
          <dgm:chPref/>
          <dgm:dir/>
          <dgm:animLvl val="lvl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B29A19AA-5C71-46DC-B456-31EB957C8EC4}" type="pres">
      <dgm:prSet presAssocID="{C4435AB6-BDCD-4145-A871-37AE325CE1CD}" presName="composite"/>
      <dgm:spPr/>
      <dgm:t>
        <a:bodyPr/>
        <a:lstStyle>
          <a:defPPr/>
        </a:lstStyle>
        <a:p>
          <a:pPr/>
        </a:p>
      </dgm:t>
    </dgm:pt>
    <dgm:pt modelId="{B9AE2ECD-C86D-4754-8481-E7AD4DC7A544}" type="pres">
      <dgm:prSet presAssocID="{C4435AB6-BDCD-4145-A871-37AE325CE1CD}" presName="ParentText" presStyleLbl="node1" presStyleCnt="3" custScaleX="139521" custScaleY="159847" custLinFactNeighborX="-48691" custLinFactNeighborY="-11536">
        <dgm:presLayoutVars>
          <dgm:chMax val="1"/>
          <dgm:chPref val="1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9CFFAD5E-A36E-4CA2-B320-1908B4308769}" type="pres">
      <dgm:prSet presAssocID="{C4435AB6-BDCD-4145-A871-37AE325CE1CD}" presName="Image" presStyleLbl="bgImgPlace1" presStyleCnt="3" custScaleX="139234" custScaleY="109601" custLinFactNeighborX="-48691" custLinFactNeighborY="1054"/>
      <dgm:spPr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13000" r="-13000"/>
          </a:stretch>
        </a:blipFill>
      </dgm:spPr>
      <dgm:t>
        <a:bodyPr/>
        <a:lstStyle>
          <a:defPPr/>
        </a:lstStyle>
        <a:p>
          <a:pPr/>
          <a:endParaRPr lang="ru-RU"/>
        </a:p>
      </dgm:t>
    </dgm:pt>
    <dgm:pt modelId="{AD701156-0264-47BB-84C0-A6707C3BD2FA}" type="pres">
      <dgm:prSet presAssocID="{C4435AB6-BDCD-4145-A871-37AE325CE1CD}" presName="ChildText" presStyleLbl="fgAcc1" presStyleCnt="3" custScaleX="177928" custScaleY="105283" custLinFactNeighborX="-42042" custLinFactNeighborY="51906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0960D42E-460D-4786-9895-02EC0160438C}" type="pres">
      <dgm:prSet presAssocID="{FF4198EC-E012-4372-82A6-DBCCFE395C35}" presName="sibTrans"/>
      <dgm:spPr/>
      <dgm:t>
        <a:bodyPr/>
        <a:lstStyle>
          <a:defPPr/>
        </a:lstStyle>
        <a:p>
          <a:pPr/>
        </a:p>
      </dgm:t>
    </dgm:pt>
    <dgm:pt modelId="{2CA6297E-5184-4EF2-A7D1-325679B9C91B}" type="pres">
      <dgm:prSet presAssocID="{D1141C32-0086-4D39-991C-6F565FD5F967}" presName="composite"/>
      <dgm:spPr/>
      <dgm:t>
        <a:bodyPr/>
        <a:lstStyle>
          <a:defPPr/>
        </a:lstStyle>
        <a:p>
          <a:pPr/>
        </a:p>
      </dgm:t>
    </dgm:pt>
    <dgm:pt modelId="{651B1F92-413E-4AE3-BB78-5DFDC5AF8F39}" type="pres">
      <dgm:prSet presAssocID="{D1141C32-0086-4D39-991C-6F565FD5F967}" presName="ParentText" presStyleLbl="node1" presStyleIdx="1" presStyleCnt="3" custScaleX="136759" custScaleY="140203" custLinFactNeighborX="19972" custLinFactNeighborY="14544">
        <dgm:presLayoutVars>
          <dgm:chMax val="1"/>
          <dgm:chPref val="1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4D3FC730-1859-4843-A2D0-984A1A0EF4D7}" type="pres">
      <dgm:prSet presAssocID="{D1141C32-0086-4D39-991C-6F565FD5F967}" presName="Image" presStyleLbl="bgImgPlace1" presStyleIdx="1" presStyleCnt="3" custScaleX="137261" custScaleY="127565" custLinFactNeighborX="21084" custLinFactNeighborY="14527"/>
      <dgm:sp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14000" r="-14000"/>
          </a:stretch>
        </a:blipFill>
      </dgm:spPr>
      <dgm:t>
        <a:bodyPr/>
        <a:lstStyle>
          <a:defPPr/>
        </a:lstStyle>
        <a:p>
          <a:pPr/>
          <a:endParaRPr lang="ru-RU"/>
        </a:p>
      </dgm:t>
    </dgm:pt>
    <dgm:pt modelId="{5718D645-591A-41A9-BFE7-3F9E720904A5}" type="pres">
      <dgm:prSet presAssocID="{D1141C32-0086-4D39-991C-6F565FD5F967}" presName="ChildText" presStyleLbl="fgAcc1" presStyleIdx="1" presStyleCnt="3" custScaleX="171150" custScaleY="112925" custLinFactX="31405" custLinFactY="2570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0CD23011-404C-4728-B091-68E70E10BA1F}" type="pres">
      <dgm:prSet presAssocID="{D2ADEB84-2D45-4206-9CE0-08D3852D769C}" presName="sibTrans"/>
      <dgm:spPr/>
      <dgm:t>
        <a:bodyPr/>
        <a:lstStyle>
          <a:defPPr/>
        </a:lstStyle>
        <a:p>
          <a:pPr/>
        </a:p>
      </dgm:t>
    </dgm:pt>
    <dgm:pt modelId="{7946D907-57E1-4E91-B21D-132F4A55C1EC}" type="pres">
      <dgm:prSet presAssocID="{E13C954C-C6C3-49C9-A7F3-BC6B55F32996}" presName="composite"/>
      <dgm:spPr/>
      <dgm:t>
        <a:bodyPr/>
        <a:lstStyle>
          <a:defPPr/>
        </a:lstStyle>
        <a:p>
          <a:pPr/>
        </a:p>
      </dgm:t>
    </dgm:pt>
    <dgm:pt modelId="{2BE6DB10-A3C1-4F82-A458-795B2E6D264B}" type="pres">
      <dgm:prSet presAssocID="{E13C954C-C6C3-49C9-A7F3-BC6B55F32996}" presName="ParentText" presStyleLbl="node1" presStyleIdx="2" presStyleCnt="3" custScaleX="145159" custScaleY="158768" custLinFactNeighborX="-51787" custLinFactNeighborY="-4582">
        <dgm:presLayoutVars>
          <dgm:chMax val="1"/>
          <dgm:chPref val="1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  <dgm:pt modelId="{363CF796-3BB4-4DE8-989C-622B7B55C509}" type="pres">
      <dgm:prSet presAssocID="{E13C954C-C6C3-49C9-A7F3-BC6B55F32996}" presName="Image" presStyleLbl="bgImgPlace1" presStyleIdx="2" presStyleCnt="3" custScaleX="143824" custLinFactNeighborX="-49952" custLinFactNeighborY="-626"/>
      <dgm:spPr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6000" b="-6000"/>
          </a:stretch>
        </a:blipFill>
      </dgm:spPr>
      <dgm:t>
        <a:bodyPr/>
        <a:lstStyle>
          <a:defPPr/>
        </a:lstStyle>
        <a:p>
          <a:pPr/>
          <a:endParaRPr lang="ru-RU"/>
        </a:p>
      </dgm:t>
    </dgm:pt>
    <dgm:pt modelId="{BAC28569-3169-4CB8-A051-84D87178A1D5}" type="pres">
      <dgm:prSet presAssocID="{E13C954C-C6C3-49C9-A7F3-BC6B55F32996}" presName="ChildText" presStyleLbl="fgAcc1" presStyleIdx="2" presStyleCnt="3" custScaleX="188991" custScaleY="116563" custLinFactNeighborX="-13227" custLinFactNeighborY="23092">
        <dgm:presLayoutVars>
          <dgm:chMax val="0"/>
          <dgm:chPref val="0"/>
          <dgm:bulletEnabled val="1"/>
        </dgm:presLayoutVars>
      </dgm:prSet>
      <dgm:spPr/>
      <dgm:t>
        <a:bodyPr/>
        <a:lstStyle>
          <a:defPPr/>
        </a:lstStyle>
        <a:p>
          <a:pPr/>
          <a:endParaRPr lang="ru-RU"/>
        </a:p>
      </dgm:t>
    </dgm:pt>
  </dgm:ptLst>
  <dgm:cxnLst>
    <dgm:cxn modelId="{2E32A946-791C-4D4E-AC38-AAF71DCDF720}" srcId="{D6E87BBD-74ED-46C7-BFA2-63FE20F56701}" destId="{C4435AB6-BDCD-4145-A871-37AE325CE1CD}" srcOrd="0" destOrd="0" parTransId="{ACB4DAB1-72BA-40E2-A1C0-FF074068B4D1}" sibTransId="{FF4198EC-E012-4372-82A6-DBCCFE395C35}"/>
    <dgm:cxn modelId="{4DC08A91-1867-4C2D-A75F-DF43989F0DBB}" srcId="{C4435AB6-BDCD-4145-A871-37AE325CE1CD}" destId="{29DB772E-E692-4C5F-BFA5-DD4B85CB55B3}" srcOrd="0" destOrd="0" parTransId="{C667D747-1B9A-4B59-A5D0-5660C27332C8}" sibTransId="{A0DC7A5F-6A68-47C4-A2DA-85AD77685439}"/>
    <dgm:cxn modelId="{5B9B87CC-436C-4E52-B762-D460E1A7B94E}" srcId="{D6E87BBD-74ED-46C7-BFA2-63FE20F56701}" destId="{D1141C32-0086-4D39-991C-6F565FD5F967}" srcOrd="1" destOrd="0" parTransId="{DD5680BD-6EB7-4F30-B07E-A8AB318408F7}" sibTransId="{D2ADEB84-2D45-4206-9CE0-08D3852D769C}"/>
    <dgm:cxn modelId="{45BC6462-01AF-497A-B282-97EB70CBE795}" srcId="{D1141C32-0086-4D39-991C-6F565FD5F967}" destId="{F8F51E1F-9FD7-4DDC-AEC8-641B1D58A102}" srcOrd="0" destOrd="0" parTransId="{4E7FBDF0-DD02-44D9-B418-F28B8A7C3F54}" sibTransId="{BD970AB9-56EB-4268-A03C-988D03BBD80F}"/>
    <dgm:cxn modelId="{D0059915-89F9-4DDE-B21F-5F9C3BCCA999}" srcId="{D6E87BBD-74ED-46C7-BFA2-63FE20F56701}" destId="{E13C954C-C6C3-49C9-A7F3-BC6B55F32996}" srcOrd="2" destOrd="0" parTransId="{989A58A4-1382-42E8-BCDD-18BD1216AF87}" sibTransId="{471ACEBF-9122-466D-9E08-5AC4D89B260F}"/>
    <dgm:cxn modelId="{A1EDE956-5189-4939-8993-1A7D2F339501}" srcId="{E13C954C-C6C3-49C9-A7F3-BC6B55F32996}" destId="{8F723DF4-3905-4FBD-A6F3-09381519D367}" srcOrd="0" destOrd="0" parTransId="{08A52402-E57B-4171-BED0-19A14FE55DE0}" sibTransId="{29114E05-B6D9-4B44-821B-E928FAE24777}"/>
    <dgm:cxn modelId="{EAA35ED7-1130-43C4-983F-38BABC93600A}" type="presOf" srcId="{D6E87BBD-74ED-46C7-BFA2-63FE20F56701}" destId="{05A84C5F-A6D9-473F-A8C0-C54F4E436A16}" srcOrd="0" destOrd="0" presId="urn:microsoft.com/office/officeart/2008/layout/TitledPictureBlocks"/>
    <dgm:cxn modelId="{F288C963-5307-4DF9-A7A5-F50D838235E9}" type="presParOf" srcId="{05A84C5F-A6D9-473F-A8C0-C54F4E436A16}" destId="{B29A19AA-5C71-46DC-B456-31EB957C8EC4}" srcOrd="0" destOrd="0" presId="urn:microsoft.com/office/officeart/2008/layout/TitledPictureBlocks"/>
    <dgm:cxn modelId="{FD083006-5C4C-4C23-9826-C304CFE21626}" type="presParOf" srcId="{B29A19AA-5C71-46DC-B456-31EB957C8EC4}" destId="{B9AE2ECD-C86D-4754-8481-E7AD4DC7A544}" srcOrd="0" destOrd="0" presId="urn:microsoft.com/office/officeart/2008/layout/TitledPictureBlocks"/>
    <dgm:cxn modelId="{855C0A5E-70E4-480B-8C9F-6E8E5C127DE1}" type="presOf" srcId="{C4435AB6-BDCD-4145-A871-37AE325CE1CD}" destId="{B9AE2ECD-C86D-4754-8481-E7AD4DC7A544}" srcOrd="0" destOrd="0" presId="urn:microsoft.com/office/officeart/2008/layout/TitledPictureBlocks"/>
    <dgm:cxn modelId="{7DC76890-2B60-4DAC-9B21-4BA921A7F48F}" type="presParOf" srcId="{B29A19AA-5C71-46DC-B456-31EB957C8EC4}" destId="{9CFFAD5E-A36E-4CA2-B320-1908B4308769}" srcOrd="1" destOrd="0" presId="urn:microsoft.com/office/officeart/2008/layout/TitledPictureBlocks"/>
    <dgm:cxn modelId="{E34F33F0-5D63-4808-BFCD-30842712A494}" type="presParOf" srcId="{B29A19AA-5C71-46DC-B456-31EB957C8EC4}" destId="{AD701156-0264-47BB-84C0-A6707C3BD2FA}" srcOrd="2" destOrd="0" presId="urn:microsoft.com/office/officeart/2008/layout/TitledPictureBlocks"/>
    <dgm:cxn modelId="{F82338F9-4A15-4708-9F11-AF5C867CFA59}" type="presOf" srcId="{29DB772E-E692-4C5F-BFA5-DD4B85CB55B3}" destId="{AD701156-0264-47BB-84C0-A6707C3BD2FA}" srcOrd="0" destOrd="0" presId="urn:microsoft.com/office/officeart/2008/layout/TitledPictureBlocks"/>
    <dgm:cxn modelId="{2D35E2E9-8E84-4B3E-B3B2-7B09DD38232C}" type="presParOf" srcId="{05A84C5F-A6D9-473F-A8C0-C54F4E436A16}" destId="{0960D42E-460D-4786-9895-02EC0160438C}" srcOrd="1" destOrd="0" presId="urn:microsoft.com/office/officeart/2008/layout/TitledPictureBlocks"/>
    <dgm:cxn modelId="{970F641B-5EBD-45A0-BBF0-C9E54153CFFF}" type="presParOf" srcId="{05A84C5F-A6D9-473F-A8C0-C54F4E436A16}" destId="{2CA6297E-5184-4EF2-A7D1-325679B9C91B}" srcOrd="2" destOrd="0" presId="urn:microsoft.com/office/officeart/2008/layout/TitledPictureBlocks"/>
    <dgm:cxn modelId="{4FA398F3-FC45-4BDD-8B8D-F0917F925EFD}" type="presParOf" srcId="{2CA6297E-5184-4EF2-A7D1-325679B9C91B}" destId="{651B1F92-413E-4AE3-BB78-5DFDC5AF8F39}" srcOrd="0" destOrd="0" presId="urn:microsoft.com/office/officeart/2008/layout/TitledPictureBlocks"/>
    <dgm:cxn modelId="{117416BF-1C5F-4337-A3DE-A44F1F0F395C}" type="presOf" srcId="{D1141C32-0086-4D39-991C-6F565FD5F967}" destId="{651B1F92-413E-4AE3-BB78-5DFDC5AF8F39}" srcOrd="0" destOrd="0" presId="urn:microsoft.com/office/officeart/2008/layout/TitledPictureBlocks"/>
    <dgm:cxn modelId="{9B3B176A-4902-413E-9328-A1C2FFDC4AEC}" type="presParOf" srcId="{2CA6297E-5184-4EF2-A7D1-325679B9C91B}" destId="{4D3FC730-1859-4843-A2D0-984A1A0EF4D7}" srcOrd="1" destOrd="0" presId="urn:microsoft.com/office/officeart/2008/layout/TitledPictureBlocks"/>
    <dgm:cxn modelId="{419AB7A9-3C37-46CC-A944-C6648F268D9A}" type="presParOf" srcId="{2CA6297E-5184-4EF2-A7D1-325679B9C91B}" destId="{5718D645-591A-41A9-BFE7-3F9E720904A5}" srcOrd="2" destOrd="0" presId="urn:microsoft.com/office/officeart/2008/layout/TitledPictureBlocks"/>
    <dgm:cxn modelId="{CDEE5228-B84C-42A1-8AD6-FA4AC401CFB6}" type="presOf" srcId="{F8F51E1F-9FD7-4DDC-AEC8-641B1D58A102}" destId="{5718D645-591A-41A9-BFE7-3F9E720904A5}" srcOrd="0" destOrd="0" presId="urn:microsoft.com/office/officeart/2008/layout/TitledPictureBlocks"/>
    <dgm:cxn modelId="{3E964A4F-D4C3-4E8C-A7C1-02291EB02C6F}" type="presParOf" srcId="{05A84C5F-A6D9-473F-A8C0-C54F4E436A16}" destId="{0CD23011-404C-4728-B091-68E70E10BA1F}" srcOrd="3" destOrd="0" presId="urn:microsoft.com/office/officeart/2008/layout/TitledPictureBlocks"/>
    <dgm:cxn modelId="{4E78E140-0E6A-4F23-A9A2-278ED51B0F18}" type="presParOf" srcId="{05A84C5F-A6D9-473F-A8C0-C54F4E436A16}" destId="{7946D907-57E1-4E91-B21D-132F4A55C1EC}" srcOrd="4" destOrd="0" presId="urn:microsoft.com/office/officeart/2008/layout/TitledPictureBlocks"/>
    <dgm:cxn modelId="{FB57D236-E8BA-468F-BEDF-B282140356EC}" type="presParOf" srcId="{7946D907-57E1-4E91-B21D-132F4A55C1EC}" destId="{2BE6DB10-A3C1-4F82-A458-795B2E6D264B}" srcOrd="0" destOrd="0" presId="urn:microsoft.com/office/officeart/2008/layout/TitledPictureBlocks"/>
    <dgm:cxn modelId="{A39F569F-51F2-43BE-AC46-DF25E3365F47}" type="presOf" srcId="{E13C954C-C6C3-49C9-A7F3-BC6B55F32996}" destId="{2BE6DB10-A3C1-4F82-A458-795B2E6D264B}" srcOrd="0" destOrd="0" presId="urn:microsoft.com/office/officeart/2008/layout/TitledPictureBlocks"/>
    <dgm:cxn modelId="{245FD69A-E9DD-4253-A684-18517880CF76}" type="presParOf" srcId="{7946D907-57E1-4E91-B21D-132F4A55C1EC}" destId="{363CF796-3BB4-4DE8-989C-622B7B55C509}" srcOrd="1" destOrd="0" presId="urn:microsoft.com/office/officeart/2008/layout/TitledPictureBlocks"/>
    <dgm:cxn modelId="{7584D2FD-9753-4737-8C9F-7F669E9753CC}" type="presParOf" srcId="{7946D907-57E1-4E91-B21D-132F4A55C1EC}" destId="{BAC28569-3169-4CB8-A051-84D87178A1D5}" srcOrd="2" destOrd="0" presId="urn:microsoft.com/office/officeart/2008/layout/TitledPictureBlocks"/>
    <dgm:cxn modelId="{691E94FC-A912-430E-BBF1-D11B490D92DC}" type="presOf" srcId="{8F723DF4-3905-4FBD-A6F3-09381519D367}" destId="{BAC28569-3169-4CB8-A051-84D87178A1D5}" srcOrd="0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7180" name=""/>
      <dsp:cNvGrpSpPr/>
    </dsp:nvGrpSpPr>
    <dsp:grpSpPr/>
    <dsp:sp modelId="{C4853BE3-AF58-4F2B-963F-4F9C32DE52A7}">
      <dsp:nvSpPr>
        <dsp:cNvPr id="7181" name=""/>
        <dsp:cNvSpPr/>
      </dsp:nvSpPr>
      <dsp:spPr>
        <a:xfrm>
          <a:off x="842493" y="0"/>
          <a:ext cx="9548260" cy="228641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>
          <a:defPPr/>
        </a:lstStyle>
        <a:p>
          <a:pPr/>
        </a:p>
      </dsp:txBody>
    </dsp:sp>
    <dsp:sp modelId="{307089D1-0B14-4980-895E-F11780F913C5}">
      <dsp:nvSpPr>
        <dsp:cNvPr id="7182" name=""/>
        <dsp:cNvSpPr/>
      </dsp:nvSpPr>
      <dsp:spPr>
        <a:xfrm>
          <a:off x="3599" y="685923"/>
          <a:ext cx="1789304" cy="914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>
          <a:defPPr/>
        </a:lstStyle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Arial Narrow" panose="020b0606020202030204" pitchFamily="34" charset="0"/>
            </a:rPr>
            <a:t>Трубопроводный транспорт</a:t>
          </a:r>
          <a:endParaRPr lang="ru-RU" sz="1600" kern="1200">
            <a:latin typeface="Arial Narrow" pitchFamily="34" charset="0"/>
          </a:endParaRPr>
        </a:p>
      </dsp:txBody>
      <dsp:txXfrm>
        <a:off x="48244" y="730568"/>
        <a:ext cx="1700013" cy="825274"/>
      </dsp:txXfrm>
    </dsp:sp>
    <dsp:sp modelId="{BB4E214E-013E-49B9-A016-A1F2092720C8}">
      <dsp:nvSpPr>
        <dsp:cNvPr id="7183" name=""/>
        <dsp:cNvSpPr/>
      </dsp:nvSpPr>
      <dsp:spPr>
        <a:xfrm>
          <a:off x="1890948" y="685923"/>
          <a:ext cx="1789304" cy="914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>
          <a:defPPr/>
        </a:lstStyle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Arial Narrow" panose="020b0606020202030204" pitchFamily="34" charset="0"/>
            </a:rPr>
            <a:t>Судостроение</a:t>
          </a:r>
          <a:endParaRPr lang="ru-RU" sz="1600" kern="1200">
            <a:latin typeface="Arial Narrow" panose="020b0606020202030204" pitchFamily="34" charset="0"/>
          </a:endParaRPr>
        </a:p>
      </dsp:txBody>
      <dsp:txXfrm>
        <a:off x="1935593" y="730568"/>
        <a:ext cx="1700013" cy="825274"/>
      </dsp:txXfrm>
    </dsp:sp>
    <dsp:sp modelId="{AD5B1372-7E85-47D7-8673-A0F1D808E698}">
      <dsp:nvSpPr>
        <dsp:cNvPr id="7184" name=""/>
        <dsp:cNvSpPr/>
      </dsp:nvSpPr>
      <dsp:spPr>
        <a:xfrm>
          <a:off x="3778297" y="685923"/>
          <a:ext cx="1789304" cy="914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>
          <a:defPPr/>
        </a:lstStyle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Arial Narrow" panose="020b0606020202030204" pitchFamily="34" charset="0"/>
            </a:rPr>
            <a:t>Тяжелое машиностроение</a:t>
          </a:r>
          <a:endParaRPr lang="ru-RU" sz="1600" kern="1200">
            <a:latin typeface="Arial Narrow" panose="020b0606020202030204" pitchFamily="34" charset="0"/>
          </a:endParaRPr>
        </a:p>
      </dsp:txBody>
      <dsp:txXfrm>
        <a:off x="3822942" y="730568"/>
        <a:ext cx="1700013" cy="825274"/>
      </dsp:txXfrm>
    </dsp:sp>
    <dsp:sp modelId="{6F745EEC-6EB3-43C3-BB70-BC430ECAB533}">
      <dsp:nvSpPr>
        <dsp:cNvPr id="7185" name=""/>
        <dsp:cNvSpPr/>
      </dsp:nvSpPr>
      <dsp:spPr>
        <a:xfrm>
          <a:off x="5665646" y="685923"/>
          <a:ext cx="1789304" cy="914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>
          <a:defPPr/>
        </a:lstStyle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Arial Narrow" panose="020b0606020202030204" pitchFamily="34" charset="0"/>
            </a:rPr>
            <a:t>Автомобильная промышленность</a:t>
          </a:r>
        </a:p>
      </dsp:txBody>
      <dsp:txXfrm>
        <a:off x="5710291" y="730568"/>
        <a:ext cx="1700013" cy="825274"/>
      </dsp:txXfrm>
    </dsp:sp>
    <dsp:sp modelId="{E717CB36-7D3F-4ABE-98F6-3CBF7348521B}">
      <dsp:nvSpPr>
        <dsp:cNvPr id="7186" name=""/>
        <dsp:cNvSpPr/>
      </dsp:nvSpPr>
      <dsp:spPr>
        <a:xfrm>
          <a:off x="7552994" y="685923"/>
          <a:ext cx="1789304" cy="914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>
          <a:defPPr/>
        </a:lstStyle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Arial Narrow" panose="020b0606020202030204" pitchFamily="34" charset="0"/>
            </a:rPr>
            <a:t>Стальное мостостроение</a:t>
          </a:r>
          <a:endParaRPr lang="ru-RU" sz="1600" kern="1200">
            <a:latin typeface="Arial Narrow" panose="020b0606020202030204" pitchFamily="34" charset="0"/>
          </a:endParaRPr>
        </a:p>
      </dsp:txBody>
      <dsp:txXfrm>
        <a:off x="7597640" y="730568"/>
        <a:ext cx="1700013" cy="825274"/>
      </dsp:txXfrm>
    </dsp:sp>
    <dsp:sp modelId="{AD00EB79-269A-42FD-B56A-51BB2F25D525}">
      <dsp:nvSpPr>
        <dsp:cNvPr id="7187" name=""/>
        <dsp:cNvSpPr/>
      </dsp:nvSpPr>
      <dsp:spPr>
        <a:xfrm>
          <a:off x="9440343" y="685923"/>
          <a:ext cx="1789304" cy="9145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>
          <a:defPPr/>
        </a:lstStyle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>
              <a:latin typeface="Arial Narrow" panose="020b0606020202030204" pitchFamily="34" charset="0"/>
            </a:rPr>
            <a:t>Авиационная, космическая промышленность</a:t>
          </a:r>
        </a:p>
      </dsp:txBody>
      <dsp:txXfrm>
        <a:off x="9484988" y="730568"/>
        <a:ext cx="1700013" cy="825274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2537" name=""/>
      <dsp:cNvGrpSpPr/>
    </dsp:nvGrpSpPr>
    <dsp:grpSpPr/>
    <dsp:sp modelId="{A25A7929-CC40-4700-A821-E178ECB06A2E}">
      <dsp:nvSpPr>
        <dsp:cNvPr id="22538" name=""/>
        <dsp:cNvSpPr/>
      </dsp:nvSpPr>
      <dsp:spPr>
        <a:xfrm>
          <a:off x="0" y="23132"/>
          <a:ext cx="4968552" cy="486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>
          <a:defPPr/>
        </a:lstStyle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Arial Narrow" panose="020b0606020202030204" pitchFamily="34" charset="0"/>
            </a:rPr>
            <a:t>КОНТРОЛЛЕР НА 10 РЕЖИМОВ СВАРКИ</a:t>
          </a:r>
        </a:p>
      </dsp:txBody>
      <dsp:txXfrm>
        <a:off x="23760" y="46892"/>
        <a:ext cx="4921033" cy="439201"/>
      </dsp:txXfrm>
    </dsp:sp>
    <dsp:sp modelId="{495AE05B-E90A-4762-912F-25C5146BED6B}">
      <dsp:nvSpPr>
        <dsp:cNvPr id="22539" name=""/>
        <dsp:cNvSpPr/>
      </dsp:nvSpPr>
      <dsp:spPr>
        <a:xfrm>
          <a:off x="0" y="584732"/>
          <a:ext cx="4968552" cy="486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>
          <a:defPPr/>
        </a:lstStyle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Arial Narrow" panose="020b0606020202030204" pitchFamily="34" charset="0"/>
            </a:rPr>
            <a:t>ПУЛЬТ ДИСТАНЦИОННОГО УПРАВЛЕНИЯ</a:t>
          </a:r>
        </a:p>
      </dsp:txBody>
      <dsp:txXfrm>
        <a:off x="23760" y="608492"/>
        <a:ext cx="4921033" cy="439201"/>
      </dsp:txXfrm>
    </dsp:sp>
    <dsp:sp modelId="{84A414C6-3EBC-4622-BB0F-1DABC079B99B}">
      <dsp:nvSpPr>
        <dsp:cNvPr id="22540" name=""/>
        <dsp:cNvSpPr/>
      </dsp:nvSpPr>
      <dsp:spPr>
        <a:xfrm>
          <a:off x="0" y="1146332"/>
          <a:ext cx="4968552" cy="4867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>
          <a:defPPr/>
        </a:lstStyle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>
              <a:latin typeface="Arial Narrow" panose="020b0606020202030204" pitchFamily="34" charset="0"/>
            </a:rPr>
            <a:t>МАЯТНИКОВАЯ СИСТЕМА КОЛЕБАНИЙ ГОРЕЛКИ</a:t>
          </a:r>
        </a:p>
      </dsp:txBody>
      <dsp:txXfrm>
        <a:off x="23760" y="1170092"/>
        <a:ext cx="4921033" cy="439201"/>
      </dsp:txXfrm>
    </dsp:sp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5605" name=""/>
      <dsp:cNvGrpSpPr/>
    </dsp:nvGrpSpPr>
    <dsp:grpSpPr/>
    <dsp:sp modelId="{132DA80B-4BF7-4AEA-85CC-DC73EAEE21EB}">
      <dsp:nvSpPr>
        <dsp:cNvPr id="25606" name=""/>
        <dsp:cNvSpPr/>
      </dsp:nvSpPr>
      <dsp:spPr>
        <a:xfrm>
          <a:off x="0" y="0"/>
          <a:ext cx="6024576" cy="58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018" tIns="46673" rIns="46673" bIns="46673" numCol="1" spcCol="1270" anchor="ctr" anchorCtr="0">
          <a:noAutofit/>
        </a:bodyPr>
        <a:lstStyle>
          <a:defPPr/>
        </a:lstStyle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>
              <a:solidFill>
                <a:srgbClr val="FFFFFF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rPr>
            <a:t>УСКШ-03</a:t>
          </a:r>
          <a:endParaRPr lang="ru-RU" sz="3500" kern="1200">
            <a:solidFill>
              <a:srgbClr val="FFFFFF"/>
            </a:solidFill>
          </a:endParaRPr>
        </a:p>
      </dsp:txBody>
      <dsp:txXfrm>
        <a:off x="293432" y="0"/>
        <a:ext cx="5437712" cy="586864"/>
      </dsp:txXfrm>
    </dsp:sp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6629" name=""/>
      <dsp:cNvGrpSpPr/>
    </dsp:nvGrpSpPr>
    <dsp:grpSpPr/>
    <dsp:sp modelId="{0E378C28-290B-48A4-A97C-344F52851133}">
      <dsp:nvSpPr>
        <dsp:cNvPr id="26630" name=""/>
        <dsp:cNvSpPr/>
      </dsp:nvSpPr>
      <dsp:spPr>
        <a:xfrm>
          <a:off x="11022" y="0"/>
          <a:ext cx="11276028" cy="58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>
          <a:defPPr/>
        </a:lstStyle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/>
            <a:t>Установка автоматической сварки продольных/кольцевых швов обечаек плавящимся электродом под флюсом (4</a:t>
          </a:r>
          <a:r>
            <a:rPr lang="en-US" sz="2400" b="0" i="0" kern="1200"/>
            <a:t>x4</a:t>
          </a:r>
          <a:r>
            <a:rPr lang="ru-RU" sz="2400" b="0" i="0" kern="1200"/>
            <a:t>м)</a:t>
          </a:r>
          <a:r>
            <a:rPr lang="en-US" sz="2400" b="0" i="0" kern="1200"/>
            <a:t> </a:t>
          </a:r>
          <a:endParaRPr lang="ru-RU" sz="2400" b="1" kern="1200">
            <a:latin typeface="Arial Narrow" pitchFamily="34" charset="0"/>
          </a:endParaRPr>
        </a:p>
      </dsp:txBody>
      <dsp:txXfrm>
        <a:off x="304454" y="0"/>
        <a:ext cx="10689164" cy="586864"/>
      </dsp:txXfrm>
    </dsp:sp>
  </dsp:spTree>
</dsp:drawing>
</file>

<file path=ppt/diagrams/drawing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7660" name=""/>
      <dsp:cNvGrpSpPr/>
    </dsp:nvGrpSpPr>
    <dsp:grpSpPr/>
    <dsp:sp modelId="{0E378C28-290B-48A4-A97C-344F52851133}">
      <dsp:nvSpPr>
        <dsp:cNvPr id="27661" name=""/>
        <dsp:cNvSpPr/>
      </dsp:nvSpPr>
      <dsp:spPr>
        <a:xfrm>
          <a:off x="5511" y="0"/>
          <a:ext cx="11276028" cy="58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>
          <a:defPPr/>
        </a:lstStyle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>
              <a:latin typeface="Arial Narrow" panose="020b0606020202030204" pitchFamily="34" charset="0"/>
            </a:rPr>
            <a:t>АВТОМАТИЧЕСКАЯ УСТАНОВКА ДЛЯ ВВАРКИ ЦИЛИНДРИЧЕСКИХ ПАТРУБКОВ</a:t>
          </a:r>
          <a:endParaRPr lang="ru-RU" sz="2400" b="1" kern="1200">
            <a:latin typeface="Arial Narrow" panose="020b0606020202030204" pitchFamily="34" charset="0"/>
          </a:endParaRPr>
        </a:p>
      </dsp:txBody>
      <dsp:txXfrm>
        <a:off x="298943" y="0"/>
        <a:ext cx="10689164" cy="586864"/>
      </dsp:txXfrm>
    </dsp:sp>
  </dsp:spTree>
</dsp:drawing>
</file>

<file path=ppt/diagrams/drawing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8683" name=""/>
      <dsp:cNvGrpSpPr/>
    </dsp:nvGrpSpPr>
    <dsp:grpSpPr/>
    <dsp:sp modelId="{0E378C28-290B-48A4-A97C-344F52851133}">
      <dsp:nvSpPr>
        <dsp:cNvPr id="28684" name=""/>
        <dsp:cNvSpPr/>
      </dsp:nvSpPr>
      <dsp:spPr>
        <a:xfrm>
          <a:off x="5511" y="0"/>
          <a:ext cx="11276101" cy="58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>
          <a:defPPr/>
        </a:lstStyle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>
              <a:latin typeface="Arial Narrow" panose="020b0606020202030204" pitchFamily="34" charset="0"/>
            </a:rPr>
            <a:t>КОМПЛЕКС ДЛЯ АВТОМАТИЧЕСКОЙ СВАРКИ И НАПЛАВКИ ЦИЛИНДРИЧЕСКИХ ИЗДЕЛИЙ ТОЛЩИНОЙ до 200 мм</a:t>
          </a:r>
          <a:endParaRPr lang="ru-RU" sz="1800" b="1" kern="1200">
            <a:latin typeface="Arial Narrow" pitchFamily="34" charset="0"/>
          </a:endParaRPr>
        </a:p>
      </dsp:txBody>
      <dsp:txXfrm>
        <a:off x="298943" y="0"/>
        <a:ext cx="10689237" cy="586864"/>
      </dsp:txXfrm>
    </dsp:sp>
  </dsp:spTree>
</dsp:drawing>
</file>

<file path=ppt/diagrams/drawing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079" name=""/>
      <dsp:cNvGrpSpPr/>
    </dsp:nvGrpSpPr>
    <dsp:grpSpPr/>
    <dsp:sp modelId="{9CFFAD5E-A36E-4CA2-B320-1908B4308769}">
      <dsp:nvSpPr>
        <dsp:cNvPr id="3080" name=""/>
        <dsp:cNvSpPr/>
      </dsp:nvSpPr>
      <dsp:spPr>
        <a:xfrm>
          <a:off x="389932" y="574470"/>
          <a:ext cx="3318326" cy="2213208"/>
        </a:xfrm>
        <a:prstGeom prst="rect">
          <a:avLst/>
        </a:prstGeom>
        <a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13000" r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>
          <a:defPPr/>
        </a:lstStyle>
        <a:p>
          <a:pPr/>
        </a:p>
      </dsp:txBody>
    </dsp:sp>
    <dsp:sp modelId="{AD701156-0264-47BB-84C0-A6707C3BD2FA}">
      <dsp:nvSpPr>
        <dsp:cNvPr id="3081" name=""/>
        <dsp:cNvSpPr/>
      </dsp:nvSpPr>
      <dsp:spPr>
        <a:xfrm>
          <a:off x="3168346" y="1512167"/>
          <a:ext cx="2010787" cy="12383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>
          <a:defPPr/>
        </a:lstStyle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Модернизация производственных мощностей  при поддержке ФРП РК и Минпромторга РК</a:t>
          </a:r>
        </a:p>
      </dsp:txBody>
      <dsp:txXfrm>
        <a:off x="3204616" y="1548437"/>
        <a:ext cx="1938246" cy="1165823"/>
      </dsp:txXfrm>
    </dsp:sp>
    <dsp:sp modelId="{B9AE2ECD-C86D-4754-8481-E7AD4DC7A544}">
      <dsp:nvSpPr>
        <dsp:cNvPr id="3082" name=""/>
        <dsp:cNvSpPr/>
      </dsp:nvSpPr>
      <dsp:spPr>
        <a:xfrm>
          <a:off x="386512" y="120918"/>
          <a:ext cx="3325166" cy="5558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>
          <a:defPPr/>
        </a:lstStyle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/>
            <a:t>Модернизация производственных мощностей</a:t>
          </a:r>
        </a:p>
      </dsp:txBody>
      <dsp:txXfrm>
        <a:off x="386512" y="120918"/>
        <a:ext cx="3325166" cy="555821"/>
      </dsp:txXfrm>
    </dsp:sp>
    <dsp:sp modelId="{4D3FC730-1859-4843-A2D0-984A1A0EF4D7}">
      <dsp:nvSpPr>
        <dsp:cNvPr id="3083" name=""/>
        <dsp:cNvSpPr/>
      </dsp:nvSpPr>
      <dsp:spPr>
        <a:xfrm>
          <a:off x="6650767" y="557394"/>
          <a:ext cx="3271304" cy="2575961"/>
        </a:xfrm>
        <a:prstGeom prst="rect">
          <a:avLst/>
        </a:prstGeom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>
          <a:defPPr/>
        </a:lstStyle>
        <a:p>
          <a:pPr/>
        </a:p>
      </dsp:txBody>
    </dsp:sp>
    <dsp:sp modelId="{5718D645-591A-41A9-BFE7-3F9E720904A5}">
      <dsp:nvSpPr>
        <dsp:cNvPr id="3084" name=""/>
        <dsp:cNvSpPr/>
      </dsp:nvSpPr>
      <dsp:spPr>
        <a:xfrm>
          <a:off x="9741189" y="1955381"/>
          <a:ext cx="1934188" cy="1328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>
          <a:defPPr/>
        </a:lstStyle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Сотрудники осваивают современные методы оптимизации производственных процессов и улучшения качества продукции при поддержке РЦК</a:t>
          </a:r>
        </a:p>
      </dsp:txBody>
      <dsp:txXfrm>
        <a:off x="9780092" y="1994284"/>
        <a:ext cx="1856382" cy="1250445"/>
      </dsp:txXfrm>
    </dsp:sp>
    <dsp:sp modelId="{651B1F92-413E-4AE3-BB78-5DFDC5AF8F39}">
      <dsp:nvSpPr>
        <dsp:cNvPr id="3085" name=""/>
        <dsp:cNvSpPr/>
      </dsp:nvSpPr>
      <dsp:spPr>
        <a:xfrm>
          <a:off x="6630247" y="137992"/>
          <a:ext cx="3259340" cy="4875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>
          <a:defPPr/>
        </a:lstStyle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Старт Федерального проекта «Производительность труда»</a:t>
          </a:r>
        </a:p>
      </dsp:txBody>
      <dsp:txXfrm>
        <a:off x="6630247" y="137992"/>
        <a:ext cx="3259340" cy="487515"/>
      </dsp:txXfrm>
    </dsp:sp>
    <dsp:sp modelId="{363CF796-3BB4-4DE8-989C-622B7B55C509}">
      <dsp:nvSpPr>
        <dsp:cNvPr id="3086" name=""/>
        <dsp:cNvSpPr/>
      </dsp:nvSpPr>
      <dsp:spPr>
        <a:xfrm>
          <a:off x="2575566" y="3634186"/>
          <a:ext cx="3427718" cy="2019332"/>
        </a:xfrm>
        <a:prstGeom prst="rect">
          <a:avLst/>
        </a:prstGeom>
        <a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/>
        <a:lstStyle>
          <a:defPPr/>
        </a:lstStyle>
        <a:p>
          <a:pPr/>
        </a:p>
      </dsp:txBody>
    </dsp:sp>
    <dsp:sp modelId="{BAC28569-3169-4CB8-A051-84D87178A1D5}">
      <dsp:nvSpPr>
        <dsp:cNvPr id="3087" name=""/>
        <dsp:cNvSpPr/>
      </dsp:nvSpPr>
      <dsp:spPr>
        <a:xfrm>
          <a:off x="5701860" y="4103613"/>
          <a:ext cx="2135812" cy="13710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>
          <a:defPPr/>
        </a:lstStyle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- Адаптация инфраструктуры под новые стандарты</a:t>
          </a:r>
          <a:br>
            <a:rPr lang="ru-RU" sz="1200" kern="1200"/>
          </a:br>
          <a:r>
            <a:rPr lang="ru-RU" sz="1200" kern="1200"/>
            <a:t>- Внедрение бережливых технологий </a:t>
          </a:r>
          <a:br>
            <a:rPr lang="ru-RU" sz="1200" kern="1200"/>
          </a:br>
          <a:r>
            <a:rPr lang="ru-RU" sz="1200" kern="1200"/>
            <a:t>- Эргономичный производственный участок</a:t>
          </a:r>
        </a:p>
      </dsp:txBody>
      <dsp:txXfrm>
        <a:off x="5742016" y="4143770"/>
        <a:ext cx="2055499" cy="1290729"/>
      </dsp:txXfrm>
    </dsp:sp>
    <dsp:sp modelId="{2BE6DB10-A3C1-4F82-A458-795B2E6D264B}">
      <dsp:nvSpPr>
        <dsp:cNvPr id="3088" name=""/>
        <dsp:cNvSpPr/>
      </dsp:nvSpPr>
      <dsp:spPr>
        <a:xfrm>
          <a:off x="2515925" y="3143677"/>
          <a:ext cx="3459535" cy="5520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>
          <a:defPPr/>
        </a:lstStyle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/>
            <a:t>Оптимизация производственных участков</a:t>
          </a:r>
        </a:p>
      </dsp:txBody>
      <dsp:txXfrm>
        <a:off x="2515925" y="3143677"/>
        <a:ext cx="3459535" cy="552069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type="rightArrow" r:blip="">
            <dgm:adjLst/>
          </dgm:shape>
        </dgm:if>
        <dgm:else name="Name2">
          <dgm:shape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fact="1"/>
            <dgm:rule type="primFontSz" val="5"/>
          </dgm:ruleLst>
        </dgm:layoutNode>
        <dgm:forEach name="Name7" axis="followSib" ptType="sibTrans" cnt="1">
          <dgm:layoutNode name="sibTrans">
            <dgm:alg type="sp"/>
            <dgm:shape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/>
          <dgm:rule type="primFontSz" for="des" forName="parTx" val="5"/>
        </dgm:ruleLst>
        <dgm:forEach name="Name6" axis="ch" ptType="node">
          <dgm:layoutNode name="composite">
            <dgm:alg type="composite"/>
            <dgm:shape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type="chevron" r:blip="">
                    <dgm:adjLst/>
                  </dgm:shape>
                </dgm:if>
                <dgm:else name="Name12">
                  <dgm:shape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type="rect" r:blip="">
                    <dgm:adjLst/>
                  </dgm:shape>
                </dgm:if>
                <dgm:else name="Name18">
                  <dgm:shape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/>
              </dgm:ruleLst>
            </dgm:layoutNode>
          </dgm:layoutNode>
          <dgm:forEach name="Name19" axis="followSib" ptType="sibTrans" cnt="1">
            <dgm:layoutNode name="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type="chevron" r:blip="">
                  <dgm:adjLst/>
                </dgm:shape>
              </dgm:if>
              <dgm:else name="Name24">
                <dgm:shape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/>
            </dgm:ruleLst>
          </dgm:layoutNode>
          <dgm:forEach name="Name28" axis="followSib" ptType="sibTrans" cnt="1">
            <dgm:layoutNode name="parTxOnly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/>
          <dgm:rule type="primFontSz" for="des" forName="parTx" val="5"/>
        </dgm:ruleLst>
        <dgm:forEach name="Name6" axis="ch" ptType="node">
          <dgm:layoutNode name="composite">
            <dgm:alg type="composite"/>
            <dgm:shape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type="chevron" r:blip="">
                    <dgm:adjLst/>
                  </dgm:shape>
                </dgm:if>
                <dgm:else name="Name12">
                  <dgm:shape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type="rect" r:blip="">
                    <dgm:adjLst/>
                  </dgm:shape>
                </dgm:if>
                <dgm:else name="Name18">
                  <dgm:shape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/>
              </dgm:ruleLst>
            </dgm:layoutNode>
          </dgm:layoutNode>
          <dgm:forEach name="Name19" axis="followSib" ptType="sibTrans" cnt="1">
            <dgm:layoutNode name="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type="chevron" r:blip="">
                  <dgm:adjLst/>
                </dgm:shape>
              </dgm:if>
              <dgm:else name="Name24">
                <dgm:shape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/>
            </dgm:ruleLst>
          </dgm:layoutNode>
          <dgm:forEach name="Name28" axis="followSib" ptType="sibTrans" cnt="1">
            <dgm:layoutNode name="parTxOnly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/>
          <dgm:rule type="primFontSz" for="des" forName="parTx" val="5"/>
        </dgm:ruleLst>
        <dgm:forEach name="Name6" axis="ch" ptType="node">
          <dgm:layoutNode name="composite">
            <dgm:alg type="composite"/>
            <dgm:shape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type="chevron" r:blip="">
                    <dgm:adjLst/>
                  </dgm:shape>
                </dgm:if>
                <dgm:else name="Name12">
                  <dgm:shape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type="rect" r:blip="">
                    <dgm:adjLst/>
                  </dgm:shape>
                </dgm:if>
                <dgm:else name="Name18">
                  <dgm:shape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/>
              </dgm:ruleLst>
            </dgm:layoutNode>
          </dgm:layoutNode>
          <dgm:forEach name="Name19" axis="followSib" ptType="sibTrans" cnt="1">
            <dgm:layoutNode name="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type="chevron" r:blip="">
                  <dgm:adjLst/>
                </dgm:shape>
              </dgm:if>
              <dgm:else name="Name24">
                <dgm:shape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/>
            </dgm:ruleLst>
          </dgm:layoutNode>
          <dgm:forEach name="Name28" axis="followSib" ptType="sibTrans" cnt="1">
            <dgm:layoutNode name="parTxOnly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/>
          <dgm:rule type="primFontSz" for="des" forName="parTx" val="5"/>
        </dgm:ruleLst>
        <dgm:forEach name="Name6" axis="ch" ptType="node">
          <dgm:layoutNode name="composite">
            <dgm:alg type="composite"/>
            <dgm:shape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type="chevron" r:blip="">
                    <dgm:adjLst/>
                  </dgm:shape>
                </dgm:if>
                <dgm:else name="Name12">
                  <dgm:shape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type="rect" r:blip="">
                    <dgm:adjLst/>
                  </dgm:shape>
                </dgm:if>
                <dgm:else name="Name18">
                  <dgm:shape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/>
              </dgm:ruleLst>
            </dgm:layoutNode>
          </dgm:layoutNode>
          <dgm:forEach name="Name19" axis="followSib" ptType="sibTrans" cnt="1">
            <dgm:layoutNode name="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type="chevron" r:blip="">
                  <dgm:adjLst/>
                </dgm:shape>
              </dgm:if>
              <dgm:else name="Name24">
                <dgm:shape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/>
            </dgm:ruleLst>
          </dgm:layoutNode>
          <dgm:forEach name="Name28" axis="followSib" ptType="sibTrans" cnt="1">
            <dgm:layoutNode name="parTxOnly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  <dgm:layoutNode name="Image" styleLbl="bgImgPlace1">
          <dgm:alg type="sp"/>
          <dgm:shape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</dgm:layoutNode>
      <dgm:forEach name="sibTransForEach" axis="followSib" ptType="sibTrans" cnt="1">
        <dgm:layoutNode name="sibTrans">
          <dgm:alg type="sp"/>
          <dgm:shape r:blip="">
            <dgm:adjLst/>
          </dgm:shape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32366FF-D777-664E-D7ED-B308492213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 eaLnBrk="1" hangingPunct="1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F06EF69-C944-C6C0-AA34-8931EC38D9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 eaLnBrk="1" hangingPunct="1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fld id="{33C579A9-0FE1-4E76-802E-5987B5A36EA9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1C39EE06-DD57-1D1C-1455-96C0D65A95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79400" y="685800"/>
            <a:ext cx="6299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1B10EFA7-0322-8F71-9DC3-F3B732A3F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58F6D21-F8A7-F43D-0AF9-23AF6D1EC0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 eaLnBrk="1" hangingPunct="1">
              <a:defRPr sz="1200">
                <a:latin typeface="Arial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D1820C-1654-A4BF-452A-88B9E4485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/>
            <a:lvl1pPr algn="r" eaLnBrk="1" hangingPunct="1">
              <a:defRPr sz="1200" smtClean="0"/>
            </a:lvl1pPr>
          </a:lstStyle>
          <a:p>
            <a:pPr>
              <a:defRPr/>
            </a:pPr>
            <a:fld id="{9CF4C6C7-CE4E-4660-9892-AF1642115D3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2660855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Образ слайда 1">
            <a:extLst>
              <a:ext uri="{FF2B5EF4-FFF2-40B4-BE49-F238E27FC236}">
                <a16:creationId xmlns:a16="http://schemas.microsoft.com/office/drawing/2014/main" xmlns="" id="{AAD6028A-0EAC-C9DC-8022-3D74072183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>
            <a:extLst>
              <a:ext uri="{FF2B5EF4-FFF2-40B4-BE49-F238E27FC236}">
                <a16:creationId xmlns:a16="http://schemas.microsoft.com/office/drawing/2014/main" xmlns="" id="{6B8C9AEA-DA9C-B3C4-1132-254208D50C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/>
            <a:endParaRPr lang="ru-RU" altLang="ru-RU"/>
          </a:p>
        </p:txBody>
      </p:sp>
      <p:sp>
        <p:nvSpPr>
          <p:cNvPr id="5124" name="Номер слайда 3">
            <a:extLst>
              <a:ext uri="{FF2B5EF4-FFF2-40B4-BE49-F238E27FC236}">
                <a16:creationId xmlns:a16="http://schemas.microsoft.com/office/drawing/2014/main" xmlns="" id="{9467E32D-1D02-229E-6A25-146E2CFA52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4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4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4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4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F8A46B-892B-4F9D-9492-A2C8142F3F5D}" type="slidenum">
              <a:rPr lang="ru-RU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ru-RU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5118" y="2130428"/>
            <a:ext cx="10711339" cy="1470025"/>
          </a:xfrm>
        </p:spPr>
        <p:txBody>
          <a:bodyPr/>
          <a:lstStyle>
            <a:defPPr/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90236" y="3886200"/>
            <a:ext cx="8821103" cy="1752600"/>
          </a:xfrm>
        </p:spPr>
        <p:txBody>
          <a:bodyPr/>
          <a:lstStyle>
            <a:defPPr/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75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55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82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10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37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6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92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20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/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BC4F9A-2835-D3AC-8D09-61745EC72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A7D7B853-64CC-4A65-A5B5-04F75782FD9B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D793F1-DCA7-A5C9-243C-CB4BA179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9766B1-F404-5043-75AD-D3B107CC9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36B2C341-FF8D-4C94-BC82-7217F7A08F7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6671786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15D024-03A4-CF62-FC6F-DC186953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8F76A154-CCB4-4F3C-B9ED-34B13704E0B1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0020344-E003-E06F-91A5-84130F76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0FE981C-99F3-31E1-512B-91243988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EEC04BDD-9DAA-480B-8652-3316221B7A8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7645350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image" Target="../media/image1.jpeg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E407C171-2EE4-4718-DB82-744FA730A1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0238" y="274638"/>
            <a:ext cx="11341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503" tIns="52752" rIns="105503" bIns="52752" numCol="1" anchor="ctr" anchorCtr="0" compatLnSpc="1">
            <a:prstTxWarp prst="textNoShape">
              <a:avLst/>
            </a:prstTxWarp>
          </a:bodyPr>
          <a:lstStyle>
            <a:defPPr/>
          </a:lstStyle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A16D18A3-0A72-4F3F-ED46-251C5009CAD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0238" y="1600200"/>
            <a:ext cx="113411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5503" tIns="52752" rIns="105503" bIns="52752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32A615-1D19-70E0-2295-AA2722900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238" y="6356350"/>
            <a:ext cx="2940050" cy="365125"/>
          </a:xfrm>
          <a:prstGeom prst="rect">
            <a:avLst/>
          </a:prstGeom>
        </p:spPr>
        <p:txBody>
          <a:bodyPr vert="horz" lIns="105503" tIns="52752" rIns="105503" bIns="52752" rtlCol="0" anchor="ctr"/>
          <a:lstStyle>
            <a:defPPr/>
            <a:lvl1pPr algn="l" defTabSz="1055035" eaLnBrk="1" fontAlgn="auto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9F8D4D-1CC5-4554-8DD1-BD5683AE7369}" type="datetimeFigureOut">
              <a:rPr lang="ru-RU"/>
              <a:pPr>
                <a:defRPr/>
              </a:pPr>
              <a:t>24.03.2025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C77E6D-9E00-D13B-FE87-AC7E7C071C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5300" y="6356350"/>
            <a:ext cx="3990975" cy="365125"/>
          </a:xfrm>
          <a:prstGeom prst="rect">
            <a:avLst/>
          </a:prstGeom>
        </p:spPr>
        <p:txBody>
          <a:bodyPr vert="horz" lIns="105503" tIns="52752" rIns="105503" bIns="52752" rtlCol="0" anchor="ctr"/>
          <a:lstStyle>
            <a:defPPr/>
            <a:lvl1pPr algn="ctr" defTabSz="1055035" eaLnBrk="1" fontAlgn="auto" hangingPunct="1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280C0B-E155-7DBF-4125-9EC27959D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1288" y="6356350"/>
            <a:ext cx="2940050" cy="365125"/>
          </a:xfrm>
          <a:prstGeom prst="rect">
            <a:avLst/>
          </a:prstGeom>
        </p:spPr>
        <p:txBody>
          <a:bodyPr vert="horz" wrap="square" lIns="105503" tIns="52752" rIns="105503" bIns="52752" numCol="1" anchor="ctr" anchorCtr="0" compatLnSpc="1">
            <a:prstTxWarp prst="textNoShape">
              <a:avLst/>
            </a:prstTxWarp>
          </a:bodyPr>
          <a:lstStyle>
            <a:defPPr/>
            <a:lvl1pPr algn="r" eaLnBrk="1" hangingPunct="1">
              <a:defRPr sz="1400"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ABB0D1-413A-4781-8F2E-CDA343026BE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defPPr/>
      <a:lvl1pPr algn="ctr" defTabSz="1054100" rtl="0" eaLnBrk="0" fontAlgn="base" hangingPunct="0"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541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2pPr>
      <a:lvl3pPr algn="ctr" defTabSz="10541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3pPr>
      <a:lvl4pPr algn="ctr" defTabSz="10541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4pPr>
      <a:lvl5pPr algn="ctr" defTabSz="1054100" rtl="0" eaLnBrk="0" fontAlgn="base" hangingPunct="0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1054100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1054100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1054100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1054100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Calibri" panose="020f0502020204030204" pitchFamily="34" charset="0"/>
        </a:defRPr>
      </a:lvl9pPr>
    </p:titleStyle>
    <p:bodyStyle>
      <a:defPPr/>
      <a:lvl1pPr marL="395288" indent="-395288" algn="l" defTabSz="10541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5663" indent="-328613" algn="l" defTabSz="10541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7625" indent="-263525" algn="l" defTabSz="10541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46263" indent="-263525" algn="l" defTabSz="10541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73313" indent="-263525" algn="l" defTabSz="10541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01345" indent="-263759" algn="l" defTabSz="1055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863" indent="-263759" algn="l" defTabSz="1055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56380" indent="-263759" algn="l" defTabSz="1055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83898" indent="-263759" algn="l" defTabSz="105503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7517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035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552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0069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7587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5104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92622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20139" algn="l" defTabSz="105503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openxmlformats.org/officeDocument/2006/relationships/image" Target="../media/image4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jpeg" /><Relationship Id="rId3" Type="http://schemas.openxmlformats.org/officeDocument/2006/relationships/image" Target="../media/image32.png" /><Relationship Id="rId4" Type="http://schemas.microsoft.com/office/2007/relationships/diagramDrawing" Target="../diagrams/drawing2.xml" /><Relationship Id="rId5" Type="http://schemas.openxmlformats.org/officeDocument/2006/relationships/diagramData" Target="../diagrams/data2.xml" /><Relationship Id="rId6" Type="http://schemas.openxmlformats.org/officeDocument/2006/relationships/diagramLayout" Target="../diagrams/layout2.xml" /><Relationship Id="rId7" Type="http://schemas.openxmlformats.org/officeDocument/2006/relationships/diagramQuickStyle" Target="../diagrams/quickStyle2.xml" /><Relationship Id="rId8" Type="http://schemas.openxmlformats.org/officeDocument/2006/relationships/diagramColors" Target="../diagrams/colors2.xml" /><Relationship Id="rId9" Type="http://schemas.openxmlformats.org/officeDocument/2006/relationships/image" Target="../media/image4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png" /><Relationship Id="rId3" Type="http://schemas.openxmlformats.org/officeDocument/2006/relationships/image" Target="../media/image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3.xml" /><Relationship Id="rId3" Type="http://schemas.openxmlformats.org/officeDocument/2006/relationships/diagramData" Target="../diagrams/data3.xml" /><Relationship Id="rId4" Type="http://schemas.openxmlformats.org/officeDocument/2006/relationships/diagramLayout" Target="../diagrams/layout3.xml" /><Relationship Id="rId5" Type="http://schemas.openxmlformats.org/officeDocument/2006/relationships/diagramQuickStyle" Target="../diagrams/quickStyle3.xml" /><Relationship Id="rId6" Type="http://schemas.openxmlformats.org/officeDocument/2006/relationships/diagramColors" Target="../diagrams/colors3.xml" /><Relationship Id="rId7" Type="http://schemas.openxmlformats.org/officeDocument/2006/relationships/image" Target="../media/image4.png" /><Relationship Id="rId8" Type="http://schemas.openxmlformats.org/officeDocument/2006/relationships/image" Target="../media/image34.jpeg" /><Relationship Id="rId9" Type="http://schemas.openxmlformats.org/officeDocument/2006/relationships/image" Target="../media/image3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38.jpeg" /><Relationship Id="rId2" Type="http://schemas.microsoft.com/office/2007/relationships/diagramDrawing" Target="../diagrams/drawing4.xml" /><Relationship Id="rId3" Type="http://schemas.openxmlformats.org/officeDocument/2006/relationships/diagramData" Target="../diagrams/data4.xml" /><Relationship Id="rId4" Type="http://schemas.openxmlformats.org/officeDocument/2006/relationships/diagramLayout" Target="../diagrams/layout4.xml" /><Relationship Id="rId5" Type="http://schemas.openxmlformats.org/officeDocument/2006/relationships/diagramQuickStyle" Target="../diagrams/quickStyle4.xml" /><Relationship Id="rId6" Type="http://schemas.openxmlformats.org/officeDocument/2006/relationships/diagramColors" Target="../diagrams/colors4.xml" /><Relationship Id="rId7" Type="http://schemas.openxmlformats.org/officeDocument/2006/relationships/image" Target="../media/image4.png" /><Relationship Id="rId8" Type="http://schemas.openxmlformats.org/officeDocument/2006/relationships/image" Target="../media/image36.jpeg" /><Relationship Id="rId9" Type="http://schemas.openxmlformats.org/officeDocument/2006/relationships/image" Target="../media/image3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4.png" /><Relationship Id="rId2" Type="http://schemas.microsoft.com/office/2007/relationships/diagramDrawing" Target="../diagrams/drawing5.xml" /><Relationship Id="rId3" Type="http://schemas.openxmlformats.org/officeDocument/2006/relationships/diagramData" Target="../diagrams/data5.xml" /><Relationship Id="rId4" Type="http://schemas.openxmlformats.org/officeDocument/2006/relationships/diagramLayout" Target="../diagrams/layout5.xml" /><Relationship Id="rId5" Type="http://schemas.openxmlformats.org/officeDocument/2006/relationships/diagramQuickStyle" Target="../diagrams/quickStyle5.xml" /><Relationship Id="rId6" Type="http://schemas.openxmlformats.org/officeDocument/2006/relationships/diagramColors" Target="../diagrams/colors5.xml" /><Relationship Id="rId7" Type="http://schemas.openxmlformats.org/officeDocument/2006/relationships/image" Target="../media/image39.png" /><Relationship Id="rId8" Type="http://schemas.openxmlformats.org/officeDocument/2006/relationships/image" Target="../media/image40.jpeg" /><Relationship Id="rId9" Type="http://schemas.openxmlformats.org/officeDocument/2006/relationships/image" Target="../media/image4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6.xml" /><Relationship Id="rId3" Type="http://schemas.openxmlformats.org/officeDocument/2006/relationships/diagramData" Target="../diagrams/data6.xml" /><Relationship Id="rId4" Type="http://schemas.openxmlformats.org/officeDocument/2006/relationships/diagramLayout" Target="../diagrams/layout6.xml" /><Relationship Id="rId5" Type="http://schemas.openxmlformats.org/officeDocument/2006/relationships/diagramQuickStyle" Target="../diagrams/quickStyle6.xml" /><Relationship Id="rId6" Type="http://schemas.openxmlformats.org/officeDocument/2006/relationships/diagramColors" Target="../diagrams/colors6.xml" /><Relationship Id="rId7" Type="http://schemas.openxmlformats.org/officeDocument/2006/relationships/image" Target="../media/image42.jpeg" /><Relationship Id="rId8" Type="http://schemas.openxmlformats.org/officeDocument/2006/relationships/image" Target="../media/image43.jpeg" /><Relationship Id="rId9" Type="http://schemas.openxmlformats.org/officeDocument/2006/relationships/image" Target="../media/image4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49.jpeg" /><Relationship Id="rId2" Type="http://schemas.openxmlformats.org/officeDocument/2006/relationships/image" Target="../media/image4.png" /><Relationship Id="rId3" Type="http://schemas.microsoft.com/office/2007/relationships/diagramDrawing" Target="../diagrams/drawing7.xml" /><Relationship Id="rId4" Type="http://schemas.openxmlformats.org/officeDocument/2006/relationships/diagramData" Target="../diagrams/data7.xml" /><Relationship Id="rId5" Type="http://schemas.openxmlformats.org/officeDocument/2006/relationships/diagramLayout" Target="../diagrams/layout7.xml" /><Relationship Id="rId6" Type="http://schemas.openxmlformats.org/officeDocument/2006/relationships/diagramQuickStyle" Target="../diagrams/quickStyle7.xml" /><Relationship Id="rId7" Type="http://schemas.openxmlformats.org/officeDocument/2006/relationships/diagramColors" Target="../diagrams/colors7.xml" /><Relationship Id="rId8" Type="http://schemas.openxmlformats.org/officeDocument/2006/relationships/image" Target="../media/image47.jpeg" /><Relationship Id="rId9" Type="http://schemas.openxmlformats.org/officeDocument/2006/relationships/image" Target="../media/image48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Relationship Id="rId3" Type="http://schemas.openxmlformats.org/officeDocument/2006/relationships/image" Target="../media/image50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5.jpeg" /><Relationship Id="rId4" Type="http://schemas.openxmlformats.org/officeDocument/2006/relationships/image" Target="../media/image6.jpeg" /><Relationship Id="rId5" Type="http://schemas.openxmlformats.org/officeDocument/2006/relationships/image" Target="../media/image7.jpeg" /><Relationship Id="rId6" Type="http://schemas.openxmlformats.org/officeDocument/2006/relationships/image" Target="../media/image8.jpeg" /><Relationship Id="rId7" Type="http://schemas.openxmlformats.org/officeDocument/2006/relationships/image" Target="../media/image4.png" /><Relationship Id="rId8" Type="http://schemas.openxmlformats.org/officeDocument/2006/relationships/image" Target="../media/image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image" Target="../media/image5.jpeg" /><Relationship Id="rId4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Relationship Id="rId7" Type="http://schemas.openxmlformats.org/officeDocument/2006/relationships/image" Target="../media/image11.jpeg" /><Relationship Id="rId8" Type="http://schemas.openxmlformats.org/officeDocument/2006/relationships/image" Target="../media/image12.jpeg" /><Relationship Id="rId9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Relationship Id="rId3" Type="http://schemas.openxmlformats.org/officeDocument/2006/relationships/image" Target="../media/image8.jpeg" /><Relationship Id="rId4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Relationship Id="rId4" Type="http://schemas.openxmlformats.org/officeDocument/2006/relationships/image" Target="../media/image4.png" /><Relationship Id="rId5" Type="http://schemas.openxmlformats.org/officeDocument/2006/relationships/image" Target="../media/image19.jpeg" /><Relationship Id="rId6" Type="http://schemas.openxmlformats.org/officeDocument/2006/relationships/image" Target="../media/image2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Relationship Id="rId3" Type="http://schemas.openxmlformats.org/officeDocument/2006/relationships/image" Target="../media/image21.pn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Relationship Id="rId7" Type="http://schemas.openxmlformats.org/officeDocument/2006/relationships/image" Target="../media/image25.jpeg" /><Relationship Id="rId8" Type="http://schemas.openxmlformats.org/officeDocument/2006/relationships/image" Target="../media/image26.jpeg" /><Relationship Id="rId9" Type="http://schemas.openxmlformats.org/officeDocument/2006/relationships/image" Target="../media/image2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Relationship Id="rId4" Type="http://schemas.openxmlformats.org/officeDocument/2006/relationships/image" Target="../media/image30.jpeg" /><Relationship Id="rId5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Рисунок 7" descr="Рисунок1.jpg">
            <a:extLst>
              <a:ext uri="{FF2B5EF4-FFF2-40B4-BE49-F238E27FC236}">
                <a16:creationId xmlns:a16="http://schemas.microsoft.com/office/drawing/2014/main" xmlns="" id="{35A8EA7F-C52D-D821-F09B-A5F059961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3"/>
          <a:stretch>
            <a:fillRect/>
          </a:stretch>
        </p:blipFill>
        <p:spPr bwMode="auto">
          <a:xfrm>
            <a:off x="6805613" y="0"/>
            <a:ext cx="57959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AEF7FF8-AC9F-CEB4-56C5-4F92B3D5FCFC}"/>
              </a:ext>
            </a:extLst>
          </p:cNvPr>
          <p:cNvSpPr/>
          <p:nvPr/>
        </p:nvSpPr>
        <p:spPr>
          <a:xfrm>
            <a:off x="0" y="2852738"/>
            <a:ext cx="7596188" cy="17287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3076" name="TextBox 10">
            <a:extLst>
              <a:ext uri="{FF2B5EF4-FFF2-40B4-BE49-F238E27FC236}">
                <a16:creationId xmlns:a16="http://schemas.microsoft.com/office/drawing/2014/main" xmlns="" id="{F9E48EB9-8FF3-B993-7F32-3440EC2774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940050"/>
            <a:ext cx="68405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200" b="1">
                <a:latin typeface="Arial Narrow" panose="020b0606020202030204" pitchFamily="34" charset="0"/>
              </a:rPr>
              <a:t>ТРИ СТРАТЕГИИ </a:t>
            </a:r>
          </a:p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3200" b="1">
                <a:latin typeface="Arial Narrow" panose="020b0606020202030204" pitchFamily="34" charset="0"/>
              </a:rPr>
              <a:t>ТРИ НАПРАВЛЕНИЯ </a:t>
            </a:r>
          </a:p>
          <a:p>
            <a:pPr algn="r"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3200" b="1">
              <a:latin typeface="Arial Narrow" pitchFamily="34" charset="0"/>
            </a:endParaRPr>
          </a:p>
        </p:txBody>
      </p:sp>
      <p:pic>
        <p:nvPicPr>
          <p:cNvPr id="3077" name="Picture 8" descr="K:\!!!____Реклама ИТС____!!!\Презентации\2021-06-10_092955_Презентация 3 направления ИТС ENGLISH\СЭЛМА 75 лет плашка.png">
            <a:extLst>
              <a:ext uri="{FF2B5EF4-FFF2-40B4-BE49-F238E27FC236}">
                <a16:creationId xmlns:a16="http://schemas.microsoft.com/office/drawing/2014/main" xmlns="" id="{0DBD2F6F-DBAF-55C6-4D06-7D33A15EA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188" y="2011362"/>
            <a:ext cx="467518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Рисунок 11" descr="Selma_LOGO.wmf">
            <a:extLst>
              <a:ext uri="{FF2B5EF4-FFF2-40B4-BE49-F238E27FC236}">
                <a16:creationId xmlns:a16="http://schemas.microsoft.com/office/drawing/2014/main" xmlns="" id="{1EC755CC-97A6-28BD-42FC-C5C4F04D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88913"/>
            <a:ext cx="366077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5828FD8-EB5A-8D4C-90F2-C6F92B1FE841}"/>
              </a:ext>
            </a:extLst>
          </p:cNvPr>
          <p:cNvSpPr/>
          <p:nvPr/>
        </p:nvSpPr>
        <p:spPr>
          <a:xfrm>
            <a:off x="1404938" y="2924175"/>
            <a:ext cx="10225087" cy="34575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pic>
        <p:nvPicPr>
          <p:cNvPr id="22531" name="Picture 2" descr="http://www.npfets.ru/storage/file/other/image/catalog%20foto/sunrise/sunrise_shema.jpg">
            <a:extLst>
              <a:ext uri="{FF2B5EF4-FFF2-40B4-BE49-F238E27FC236}">
                <a16:creationId xmlns:a16="http://schemas.microsoft.com/office/drawing/2014/main" xmlns="" id="{05BB8FB2-A8DA-C2E7-50E8-D2685A72A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9400" y="3068638"/>
            <a:ext cx="10009188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D97CDA3-0247-3A83-EEE9-ACE168AB96D2}"/>
              </a:ext>
            </a:extLst>
          </p:cNvPr>
          <p:cNvSpPr/>
          <p:nvPr/>
        </p:nvSpPr>
        <p:spPr>
          <a:xfrm>
            <a:off x="-1588" y="0"/>
            <a:ext cx="12601575" cy="836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22534" name="TextBox 14">
            <a:extLst>
              <a:ext uri="{FF2B5EF4-FFF2-40B4-BE49-F238E27FC236}">
                <a16:creationId xmlns:a16="http://schemas.microsoft.com/office/drawing/2014/main" xmlns="" id="{B2856AEE-8678-4717-4091-E455B98F6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87" y="215035"/>
            <a:ext cx="10369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>
                <a:latin typeface="Arial Narrow" panose="020b0606020202030204" pitchFamily="34" charset="0"/>
              </a:rPr>
              <a:t>КОМПЛЕКС ДЛЯ АВТОМАТИЧЕСКОЙ СВАРКИ «ВОСХОД»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090EE1B-C47F-6155-ED35-B38770FC5038}"/>
              </a:ext>
            </a:extLst>
          </p:cNvPr>
          <p:cNvSpPr txBox="1"/>
          <p:nvPr/>
        </p:nvSpPr>
        <p:spPr>
          <a:xfrm>
            <a:off x="900113" y="1196975"/>
            <a:ext cx="5689600" cy="2232025"/>
          </a:xfrm>
          <a:prstGeom prst="rect">
            <a:avLst/>
          </a:prstGeom>
          <a:noFill/>
        </p:spPr>
        <p:txBody>
          <a:bodyPr/>
          <a:lstStyle>
            <a:defPPr/>
          </a:lstStyle>
          <a:p>
            <a:pPr indent="360000" algn="just" defTabSz="1055035" eaLnBrk="1" fontAlgn="auto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ru-RU" sz="1600">
                <a:solidFill>
                  <a:schemeClr val="bg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Комплекс «ВОСХОД» прост в эксплуатации. Опытный сварщик может быть обучен работе с системой в течение 1-2 дней.</a:t>
            </a:r>
          </a:p>
          <a:p>
            <a:pPr indent="360000" algn="just" defTabSz="1055035" eaLnBrk="1" fontAlgn="auto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endParaRPr lang="ru-RU" sz="1600">
              <a:solidFill>
                <a:schemeClr val="bg1">
                  <a:lumMod val="65000"/>
                  <a:lumOff val="35000"/>
                </a:schemeClr>
              </a:solidFill>
              <a:latin typeface="Arial Narrow" pitchFamily="34" charset="0"/>
              <a:cs typeface="+mn-cs"/>
            </a:endParaRPr>
          </a:p>
          <a:p>
            <a:pPr indent="360000" algn="just" defTabSz="1055035" eaLnBrk="1" fontAlgn="auto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ru-RU" sz="1600">
                <a:solidFill>
                  <a:schemeClr val="bg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Аттестован по требованиям НАКС.</a:t>
            </a:r>
          </a:p>
          <a:p>
            <a:pPr indent="360000" algn="just" defTabSz="1055035" eaLnBrk="1" fontAlgn="auto" hangingPunct="1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ru-RU" sz="1600" b="1">
                <a:solidFill>
                  <a:schemeClr val="bg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Использование:</a:t>
            </a:r>
            <a:r>
              <a:rPr lang="ru-RU" sz="1600">
                <a:solidFill>
                  <a:schemeClr val="bg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 нефтегазовый комплекс, мостостроение, судостроение. </a:t>
            </a:r>
          </a:p>
        </p:txBody>
      </p:sp>
      <p:pic>
        <p:nvPicPr>
          <p:cNvPr id="22536" name="Рисунок 11" descr="Рисунок4.png">
            <a:extLst>
              <a:ext uri="{FF2B5EF4-FFF2-40B4-BE49-F238E27FC236}">
                <a16:creationId xmlns:a16="http://schemas.microsoft.com/office/drawing/2014/main" xmlns="" id="{6A2D4A5D-8065-5CF5-DB3E-DD816061F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725" y="3933825"/>
            <a:ext cx="201295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xmlns="" id="{728E305F-5F19-4CA3-8005-C8728BF10A70}"/>
              </a:ext>
            </a:extLst>
          </p:cNvPr>
          <p:cNvGraphicFramePr/>
          <p:nvPr/>
        </p:nvGraphicFramePr>
        <p:xfrm>
          <a:off x="7236891" y="1124744"/>
          <a:ext cx="4968552" cy="1656184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pic>
        <p:nvPicPr>
          <p:cNvPr id="14" name="Рисунок 11" descr="Selma_LOGO.wmf">
            <a:extLst>
              <a:ext uri="{FF2B5EF4-FFF2-40B4-BE49-F238E27FC236}">
                <a16:creationId xmlns:a16="http://schemas.microsoft.com/office/drawing/2014/main" xmlns="" id="{5AE2ED01-2375-D2EA-97A7-468BFA5769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60" y="102810"/>
            <a:ext cx="1804252" cy="54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40D61A5-206F-0A66-59ED-5CE6F00B5B94}"/>
              </a:ext>
            </a:extLst>
          </p:cNvPr>
          <p:cNvSpPr/>
          <p:nvPr/>
        </p:nvSpPr>
        <p:spPr>
          <a:xfrm>
            <a:off x="0" y="2852738"/>
            <a:ext cx="9053513" cy="1717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23556" name="TextBox 10">
            <a:extLst>
              <a:ext uri="{FF2B5EF4-FFF2-40B4-BE49-F238E27FC236}">
                <a16:creationId xmlns:a16="http://schemas.microsoft.com/office/drawing/2014/main" xmlns="" id="{E5BF134A-A814-EE71-F6CC-6F0B8216B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3000375"/>
            <a:ext cx="5400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200" b="1">
                <a:solidFill>
                  <a:srgbClr val="FF0000"/>
                </a:solidFill>
                <a:latin typeface="Arial Narrow" panose="020b0606020202030204" pitchFamily="34" charset="0"/>
              </a:rPr>
              <a:t>◄</a:t>
            </a:r>
            <a:r>
              <a:rPr lang="ru-RU" altLang="ru-RU" sz="3200" b="1">
                <a:latin typeface="Arial Narrow" panose="020b0606020202030204" pitchFamily="34" charset="0"/>
              </a:rPr>
              <a:t> АВТОМАТИЗАЦИЯ</a:t>
            </a:r>
            <a:br>
              <a:rPr lang="ru-RU" altLang="ru-RU" sz="3200" b="1">
                <a:latin typeface="Arial Narrow" panose="020b0606020202030204" pitchFamily="34" charset="0"/>
              </a:rPr>
            </a:br>
            <a:r>
              <a:rPr lang="ru-RU" altLang="ru-RU" sz="3200" b="1">
                <a:latin typeface="Arial Narrow" panose="020b0606020202030204" pitchFamily="34" charset="0"/>
              </a:rPr>
              <a:t>     СВАРОЧНОГО</a:t>
            </a:r>
            <a:br>
              <a:rPr lang="ru-RU" altLang="ru-RU" sz="3200" b="1">
                <a:latin typeface="Arial Narrow" panose="020b0606020202030204" pitchFamily="34" charset="0"/>
              </a:rPr>
            </a:br>
            <a:r>
              <a:rPr lang="ru-RU" altLang="ru-RU" sz="3200" b="1">
                <a:latin typeface="Arial Narrow" panose="020b0606020202030204" pitchFamily="34" charset="0"/>
              </a:rPr>
              <a:t>     ПРОИЗВОДСТВА</a:t>
            </a:r>
            <a:endParaRPr lang="en-US" altLang="ru-RU" sz="3200" b="1">
              <a:latin typeface="Arial Narrow" pitchFamily="34" charset="0"/>
            </a:endParaRPr>
          </a:p>
        </p:txBody>
      </p:sp>
      <p:pic>
        <p:nvPicPr>
          <p:cNvPr id="23557" name="Рисунок 1">
            <a:extLst>
              <a:ext uri="{FF2B5EF4-FFF2-40B4-BE49-F238E27FC236}">
                <a16:creationId xmlns:a16="http://schemas.microsoft.com/office/drawing/2014/main" xmlns="" id="{9FEE51D1-C0AA-E52D-EB8D-166910BF5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8997" r="32690" b="6339"/>
          <a:stretch>
            <a:fillRect/>
          </a:stretch>
        </p:blipFill>
        <p:spPr bwMode="auto">
          <a:xfrm>
            <a:off x="5502275" y="0"/>
            <a:ext cx="710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1" descr="Selma_LOGO.wmf">
            <a:extLst>
              <a:ext uri="{FF2B5EF4-FFF2-40B4-BE49-F238E27FC236}">
                <a16:creationId xmlns:a16="http://schemas.microsoft.com/office/drawing/2014/main" xmlns="" id="{5AE2ED01-2375-D2EA-97A7-468BFA5769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107" y="102810"/>
            <a:ext cx="1804252" cy="54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E22A49D-C747-A7DE-E6B1-21C0A9BAA16E}"/>
              </a:ext>
            </a:extLst>
          </p:cNvPr>
          <p:cNvSpPr/>
          <p:nvPr/>
        </p:nvSpPr>
        <p:spPr>
          <a:xfrm>
            <a:off x="0" y="0"/>
            <a:ext cx="12601575" cy="836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25604" name="TextBox 5">
            <a:extLst>
              <a:ext uri="{FF2B5EF4-FFF2-40B4-BE49-F238E27FC236}">
                <a16:creationId xmlns:a16="http://schemas.microsoft.com/office/drawing/2014/main" xmlns="" id="{225577AD-A1B8-C9AE-5767-7F8576266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1774" y="258518"/>
            <a:ext cx="10369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>
                <a:latin typeface="Arial Narrow" panose="020b0606020202030204" pitchFamily="34" charset="0"/>
              </a:rPr>
              <a:t>АВТОМАТИЗАЦИЯ СВАРОЧНОГО ПРОИЗВОДСТВА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F0586491-9E25-06B6-BA1D-BCB2EC9089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820913"/>
              </p:ext>
            </p:extLst>
          </p:nvPr>
        </p:nvGraphicFramePr>
        <p:xfrm>
          <a:off x="6156771" y="4149080"/>
          <a:ext cx="6030466" cy="586864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45D8E7F-33B8-B19A-B314-001C7AB85DB6}"/>
              </a:ext>
            </a:extLst>
          </p:cNvPr>
          <p:cNvSpPr/>
          <p:nvPr/>
        </p:nvSpPr>
        <p:spPr>
          <a:xfrm>
            <a:off x="6820123" y="961992"/>
            <a:ext cx="4703762" cy="3040793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r>
              <a:rPr lang="ru-RU" sz="18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установка УСКШ-03 для автоматической сварки узлов трубопроводных систем, в т.ч. для топливной системы самолета МС-21, которая разрабатывается на АО ЭМЗ «ФИРМА СЭЛМА» с участием представителей кафедры электромеханики и сварки КИПУ имени Февзи Якубова</a:t>
            </a:r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2E957B2F-638A-F4EC-A0BB-C563E8241643}"/>
              </a:ext>
            </a:extLst>
          </p:cNvPr>
          <p:cNvSpPr/>
          <p:nvPr/>
        </p:nvSpPr>
        <p:spPr>
          <a:xfrm>
            <a:off x="913149" y="1095131"/>
            <a:ext cx="5113337" cy="52562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pic>
        <p:nvPicPr>
          <p:cNvPr id="16" name="Рисунок 11" descr="Selma_LOGO.wmf">
            <a:extLst>
              <a:ext uri="{FF2B5EF4-FFF2-40B4-BE49-F238E27FC236}">
                <a16:creationId xmlns:a16="http://schemas.microsoft.com/office/drawing/2014/main" xmlns="" id="{5AE2ED01-2375-D2EA-97A7-468BFA5769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24" y="146293"/>
            <a:ext cx="1804252" cy="54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УСКШ-03_Устройство1">
            <a:extLst>
              <a:ext uri="{FF2B5EF4-FFF2-40B4-BE49-F238E27FC236}">
                <a16:creationId xmlns:a16="http://schemas.microsoft.com/office/drawing/2014/main" xmlns="" id="{BF959847-9721-1079-D1BA-C44621A7A7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878" y="1660959"/>
            <a:ext cx="5022608" cy="389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зображение выглядит как самолет, небо, транспорт, на открытом воздух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CC72BF1B-C2CE-78D6-8481-323931EA6A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05" y="1378459"/>
            <a:ext cx="4411197" cy="2228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Скругленный прямоугольник 38">
            <a:extLst>
              <a:ext uri="{FF2B5EF4-FFF2-40B4-BE49-F238E27FC236}">
                <a16:creationId xmlns:a16="http://schemas.microsoft.com/office/drawing/2014/main" xmlns="" id="{B11CC545-45A8-CE7D-E8F2-AB1B833F4053}"/>
              </a:ext>
            </a:extLst>
          </p:cNvPr>
          <p:cNvSpPr/>
          <p:nvPr/>
        </p:nvSpPr>
        <p:spPr bwMode="auto">
          <a:xfrm>
            <a:off x="6312066" y="5013176"/>
            <a:ext cx="5742434" cy="1469104"/>
          </a:xfrm>
          <a:prstGeom prst="roundRect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>
            <a:defPPr/>
          </a:lstStyle>
          <a:p>
            <a:pPr/>
            <a:r>
              <a:rPr lang="ru-RU" sz="1600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Установка УСКШ-03 для автоматической сварки узлов трубопроводных систем, в т.ч. для топливной системы самолета МС-21, которая разрабатывается на АО ЭМЗ «ФИРМА СЭЛМА» с участием представителей кафедры электромеханики и сварки КИПУ имени Февзи Якубова</a:t>
            </a:r>
            <a:endParaRPr lang="ru-RU" sz="1600">
              <a:solidFill>
                <a:srgbClr val="FFFFFF"/>
              </a:solidFill>
              <a:latin typeface="Arial Narrow" pitchFamily="34" charset="0"/>
              <a:cs typeface="+mn-cs"/>
            </a:endParaRPr>
          </a:p>
          <a:p>
            <a:pPr/>
            <a:endParaRPr lang="ru-RU"/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0E85361-6AB8-DA7B-6E4B-E2323338F4EE}"/>
              </a:ext>
            </a:extLst>
          </p:cNvPr>
          <p:cNvSpPr/>
          <p:nvPr/>
        </p:nvSpPr>
        <p:spPr>
          <a:xfrm>
            <a:off x="0" y="0"/>
            <a:ext cx="12601575" cy="836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26628" name="TextBox 11">
            <a:extLst>
              <a:ext uri="{FF2B5EF4-FFF2-40B4-BE49-F238E27FC236}">
                <a16:creationId xmlns:a16="http://schemas.microsoft.com/office/drawing/2014/main" xmlns="" id="{138E8609-D741-95F9-1DD1-A8EF70F1E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9974" y="243028"/>
            <a:ext cx="10369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>
                <a:latin typeface="Arial Narrow" panose="020b0606020202030204" pitchFamily="34" charset="0"/>
              </a:rPr>
              <a:t>АВТОМАТИЗАЦИЯ СВАРОЧНОГО ПРОИЗВОДСТВА: РЕАЛИЗОВАННЫЕ ПРОЕКТЫ</a:t>
            </a:r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xmlns="" id="{9CBF1318-9171-4350-F79C-214C4C760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690202"/>
              </p:ext>
            </p:extLst>
          </p:nvPr>
        </p:nvGraphicFramePr>
        <p:xfrm>
          <a:off x="900186" y="4149080"/>
          <a:ext cx="11287051" cy="586864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4C73C704-3861-3668-5244-BF1B0E05E557}"/>
              </a:ext>
            </a:extLst>
          </p:cNvPr>
          <p:cNvSpPr/>
          <p:nvPr/>
        </p:nvSpPr>
        <p:spPr>
          <a:xfrm>
            <a:off x="6641706" y="897821"/>
            <a:ext cx="5275657" cy="3251904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60D6460-551F-E130-8841-A354CFF9B861}"/>
              </a:ext>
            </a:extLst>
          </p:cNvPr>
          <p:cNvSpPr txBox="1"/>
          <p:nvPr/>
        </p:nvSpPr>
        <p:spPr>
          <a:xfrm>
            <a:off x="756171" y="4797152"/>
            <a:ext cx="11431066" cy="1584176"/>
          </a:xfrm>
          <a:prstGeom prst="rect">
            <a:avLst/>
          </a:prstGeom>
          <a:noFill/>
        </p:spPr>
        <p:txBody>
          <a:bodyPr numCol="2"/>
          <a:lstStyle>
            <a:defPPr/>
          </a:lstStyle>
          <a:p>
            <a:pPr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  разборка оборудования и дефектация его узлов;</a:t>
            </a:r>
          </a:p>
          <a:p>
            <a:pPr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  обследование состояния рельсового пути;</a:t>
            </a:r>
          </a:p>
          <a:p>
            <a:pPr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  восстановление и модернизация механической части;</a:t>
            </a:r>
          </a:p>
          <a:p>
            <a:pPr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  установка нового оборудования для сварки и наплавки (источники сварочного тока, сварочная головка, головки </a:t>
            </a:r>
            <a:b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</a:b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для наплавки лентой, система слежения, система флюсооборота, система подготовки воздуха); </a:t>
            </a:r>
          </a:p>
          <a:p>
            <a:pPr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  замена системы управления оборудованием; </a:t>
            </a:r>
          </a:p>
          <a:p>
            <a:pPr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  разработка эксплуатационной документации </a:t>
            </a:r>
            <a:b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</a:b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на модернизируемое оборудование..</a:t>
            </a:r>
          </a:p>
        </p:txBody>
      </p:sp>
      <p:pic>
        <p:nvPicPr>
          <p:cNvPr id="15" name="Рисунок 11" descr="Selma_LOGO.wmf">
            <a:extLst>
              <a:ext uri="{FF2B5EF4-FFF2-40B4-BE49-F238E27FC236}">
                <a16:creationId xmlns:a16="http://schemas.microsoft.com/office/drawing/2014/main" xmlns="" id="{5AE2ED01-2375-D2EA-97A7-468BFA5769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107" y="102810"/>
            <a:ext cx="1804252" cy="54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2FE69927-F543-8BBD-24F4-E23B9853F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468" y="996008"/>
            <a:ext cx="3055529" cy="305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B6329BD8-4F20-2560-26DD-E1A3D81EA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5773" y="917856"/>
            <a:ext cx="2942282" cy="207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299E948-01DE-3FE7-004E-A085203C13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725" y="959712"/>
            <a:ext cx="4198630" cy="3148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FFC7EBB-2930-C151-5F3B-B0D513CBB7B6}"/>
              </a:ext>
            </a:extLst>
          </p:cNvPr>
          <p:cNvSpPr/>
          <p:nvPr/>
        </p:nvSpPr>
        <p:spPr>
          <a:xfrm>
            <a:off x="0" y="0"/>
            <a:ext cx="12601575" cy="836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xmlns="" id="{DAAD67DE-D374-5659-30FF-2604C5AC4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32656"/>
            <a:ext cx="10369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>
                <a:latin typeface="Arial Narrow" panose="020b0606020202030204" pitchFamily="34" charset="0"/>
              </a:rPr>
              <a:t>АВТОМАТИЗАЦИЯ СВАРОЧНОГО ПРОИЗВОДСТВА: РЕАЛИЗОВАННЫЕ ПРОЕКТЫ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46522E4B-51E8-6986-F6A2-77EB9DB7CC1B}"/>
              </a:ext>
            </a:extLst>
          </p:cNvPr>
          <p:cNvGraphicFramePr/>
          <p:nvPr/>
        </p:nvGraphicFramePr>
        <p:xfrm>
          <a:off x="900186" y="4149080"/>
          <a:ext cx="11287051" cy="586864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0CB21B6F-0B83-43C5-AB5B-0C41683B4734}"/>
              </a:ext>
            </a:extLst>
          </p:cNvPr>
          <p:cNvSpPr/>
          <p:nvPr/>
        </p:nvSpPr>
        <p:spPr>
          <a:xfrm>
            <a:off x="7026275" y="1052513"/>
            <a:ext cx="4891088" cy="30972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DE555C5-0A12-2BB4-26AD-A58C0DEAF2A4}"/>
              </a:ext>
            </a:extLst>
          </p:cNvPr>
          <p:cNvSpPr/>
          <p:nvPr/>
        </p:nvSpPr>
        <p:spPr>
          <a:xfrm>
            <a:off x="900113" y="1052513"/>
            <a:ext cx="5688012" cy="30972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577BF8C-B849-1014-C31E-18D26529F113}"/>
              </a:ext>
            </a:extLst>
          </p:cNvPr>
          <p:cNvSpPr txBox="1"/>
          <p:nvPr/>
        </p:nvSpPr>
        <p:spPr>
          <a:xfrm>
            <a:off x="756171" y="4797152"/>
            <a:ext cx="11431066" cy="1656036"/>
          </a:xfrm>
          <a:prstGeom prst="rect">
            <a:avLst/>
          </a:prstGeom>
          <a:noFill/>
        </p:spPr>
        <p:txBody>
          <a:bodyPr numCol="2"/>
          <a:lstStyle>
            <a:defPPr/>
          </a:lstStyle>
          <a:p>
            <a:pPr>
              <a:defRPr/>
            </a:pPr>
            <a:r>
              <a:rPr lang="ru-RU" sz="1800">
                <a:solidFill>
                  <a:schemeClr val="bg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В состав установки входят следующие основные части:</a:t>
            </a:r>
          </a:p>
          <a:p>
            <a:pPr>
              <a:defRPr/>
            </a:pPr>
            <a:r>
              <a:rPr lang="ru-RU" sz="1800">
                <a:solidFill>
                  <a:schemeClr val="bg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1. Головка для дуговой сварки с системой подвески и позиционирования.</a:t>
            </a:r>
          </a:p>
          <a:p>
            <a:pPr>
              <a:defRPr/>
            </a:pPr>
            <a:r>
              <a:rPr lang="ru-RU" sz="1800">
                <a:solidFill>
                  <a:schemeClr val="bg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2. Комплект зажимных устройств.</a:t>
            </a:r>
          </a:p>
          <a:p>
            <a:pPr>
              <a:defRPr/>
            </a:pPr>
            <a:r>
              <a:rPr lang="ru-RU" sz="1800">
                <a:solidFill>
                  <a:schemeClr val="bg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3. Система управления с программируемой приставкой.</a:t>
            </a:r>
          </a:p>
          <a:p>
            <a:pPr>
              <a:defRPr/>
            </a:pPr>
            <a:r>
              <a:rPr lang="ru-RU" sz="1800">
                <a:solidFill>
                  <a:schemeClr val="bg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4. Источник питания сварочной дуги – сварочный выпрямитель на 1250 А.</a:t>
            </a:r>
          </a:p>
          <a:p>
            <a:pPr>
              <a:defRPr/>
            </a:pPr>
            <a:r>
              <a:rPr lang="ru-RU" sz="1800">
                <a:solidFill>
                  <a:schemeClr val="bg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5. Система флюсооборота.</a:t>
            </a:r>
          </a:p>
          <a:p>
            <a:pPr>
              <a:defRPr/>
            </a:pPr>
            <a:r>
              <a:rPr lang="ru-RU" sz="1800">
                <a:solidFill>
                  <a:schemeClr val="bg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6. Комплект монтажных частей. </a:t>
            </a:r>
          </a:p>
        </p:txBody>
      </p:sp>
      <p:pic>
        <p:nvPicPr>
          <p:cNvPr id="27657" name="Picture 2" descr="ÐÐ²ÑÐ¾Ð¼Ð°ÑÐ¸ÑÐµÑÐºÐ°Ñ ÑÑÑÐ°Ð½Ð¾Ð²ÐºÐ° ÐÐÐ-1204 (3D Ð¼Ð¾Ð´ÐµÐ»Ñ)">
            <a:extLst>
              <a:ext uri="{FF2B5EF4-FFF2-40B4-BE49-F238E27FC236}">
                <a16:creationId xmlns:a16="http://schemas.microsoft.com/office/drawing/2014/main" xmlns="" id="{88D749D3-BC5F-338F-A2E8-D05FDBC83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2688" y="1125538"/>
            <a:ext cx="2238375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4" descr="ÐÐÐ-1204 Ð² ÑÐ°Ð±Ð¾ÑÐµ">
            <a:extLst>
              <a:ext uri="{FF2B5EF4-FFF2-40B4-BE49-F238E27FC236}">
                <a16:creationId xmlns:a16="http://schemas.microsoft.com/office/drawing/2014/main" xmlns="" id="{6B6E6F31-0808-3026-37B8-E71022AC8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2863" y="1143000"/>
            <a:ext cx="2640012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6" descr="http://www.npfets.ru/storage/file/other/image/proekt/adp/adp1.jpg">
            <a:extLst>
              <a:ext uri="{FF2B5EF4-FFF2-40B4-BE49-F238E27FC236}">
                <a16:creationId xmlns:a16="http://schemas.microsoft.com/office/drawing/2014/main" xmlns="" id="{0752B435-5A6C-2209-8D8F-AF4844B27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388" y="1143000"/>
            <a:ext cx="4589462" cy="293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1" descr="Selma_LOGO.wmf">
            <a:extLst>
              <a:ext uri="{FF2B5EF4-FFF2-40B4-BE49-F238E27FC236}">
                <a16:creationId xmlns:a16="http://schemas.microsoft.com/office/drawing/2014/main" xmlns="" id="{5AE2ED01-2375-D2EA-97A7-468BFA5769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99" y="146293"/>
            <a:ext cx="1804252" cy="54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E0311E10-7D0C-0CE5-802A-A46E3955E61D}"/>
              </a:ext>
            </a:extLst>
          </p:cNvPr>
          <p:cNvSpPr/>
          <p:nvPr/>
        </p:nvSpPr>
        <p:spPr>
          <a:xfrm>
            <a:off x="0" y="0"/>
            <a:ext cx="12601575" cy="836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28676" name="TextBox 5">
            <a:extLst>
              <a:ext uri="{FF2B5EF4-FFF2-40B4-BE49-F238E27FC236}">
                <a16:creationId xmlns:a16="http://schemas.microsoft.com/office/drawing/2014/main" xmlns="" id="{2B6215AD-EEE0-26C5-CA2A-1BB433D2F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347" y="263074"/>
            <a:ext cx="10369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>
                <a:latin typeface="Arial Narrow" panose="020b0606020202030204" pitchFamily="34" charset="0"/>
              </a:rPr>
              <a:t>АВТОМАТИЗАЦИЯ СВАРОЧНОГО ПРОИЗВОДСТВА: РЕАЛИЗОВАННЫЕ ПРОЕКТЫ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7936120B-7A6F-B2C2-9584-EB393F732D86}"/>
              </a:ext>
            </a:extLst>
          </p:cNvPr>
          <p:cNvGraphicFramePr/>
          <p:nvPr/>
        </p:nvGraphicFramePr>
        <p:xfrm>
          <a:off x="900113" y="4293096"/>
          <a:ext cx="11287124" cy="586864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077522D-7FFA-614F-EDC8-9734D70F9C9E}"/>
              </a:ext>
            </a:extLst>
          </p:cNvPr>
          <p:cNvSpPr/>
          <p:nvPr/>
        </p:nvSpPr>
        <p:spPr>
          <a:xfrm>
            <a:off x="1288899" y="1052513"/>
            <a:ext cx="4651526" cy="3213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C837020-2BE1-F99F-58C5-DFDA36DF950E}"/>
              </a:ext>
            </a:extLst>
          </p:cNvPr>
          <p:cNvSpPr/>
          <p:nvPr/>
        </p:nvSpPr>
        <p:spPr>
          <a:xfrm>
            <a:off x="6878638" y="1052513"/>
            <a:ext cx="4967287" cy="32131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pic>
        <p:nvPicPr>
          <p:cNvPr id="28681" name="Picture 2" descr="http://www.npfets.ru/storage/file/other/image/proekt/demitrov/1.jpg">
            <a:extLst>
              <a:ext uri="{FF2B5EF4-FFF2-40B4-BE49-F238E27FC236}">
                <a16:creationId xmlns:a16="http://schemas.microsoft.com/office/drawing/2014/main" xmlns="" id="{3C05A451-41C2-9E9B-3441-0C8BC75C4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1513" y="1150938"/>
            <a:ext cx="4738687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4" descr="http://www.npfets.ru/storage/file/other/image/proekt/demitrov/2.jpg">
            <a:extLst>
              <a:ext uri="{FF2B5EF4-FFF2-40B4-BE49-F238E27FC236}">
                <a16:creationId xmlns:a16="http://schemas.microsoft.com/office/drawing/2014/main" xmlns="" id="{E42AEB72-4BF8-38EF-6D88-F6CDF048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6291" y="1154112"/>
            <a:ext cx="4714875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B32DEEB-7546-6F48-174E-BEC802921FF9}"/>
              </a:ext>
            </a:extLst>
          </p:cNvPr>
          <p:cNvSpPr/>
          <p:nvPr/>
        </p:nvSpPr>
        <p:spPr>
          <a:xfrm>
            <a:off x="860425" y="5229225"/>
            <a:ext cx="10912475" cy="923925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indent="360000" algn="just" eaLnBrk="1" hangingPunct="1"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Комплекс для автоматической сварки и наплавки цилиндрической изделий диаметром до 5 м и толщиной до 200 мм.</a:t>
            </a:r>
          </a:p>
          <a:p>
            <a:pPr indent="360000" algn="just" eaLnBrk="1" hangingPunct="1"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Arial"/>
              </a:rPr>
              <a:t>Комплекс позволяет производить сварку в узкощелевую и традиционную разделку цилиндрических толстостенных изделий с внешней и внутренней стороны, а также производить электрошлаковую ленточную наплавку.</a:t>
            </a:r>
          </a:p>
        </p:txBody>
      </p:sp>
      <p:pic>
        <p:nvPicPr>
          <p:cNvPr id="18" name="Рисунок 11" descr="Selma_LOGO.wmf">
            <a:extLst>
              <a:ext uri="{FF2B5EF4-FFF2-40B4-BE49-F238E27FC236}">
                <a16:creationId xmlns:a16="http://schemas.microsoft.com/office/drawing/2014/main" xmlns="" id="{1BFA361E-4B6D-B108-1795-A76B3A3724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15" y="95016"/>
            <a:ext cx="1986687" cy="59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AEF7FF8-AC9F-CEB4-56C5-4F92B3D5FCFC}"/>
              </a:ext>
            </a:extLst>
          </p:cNvPr>
          <p:cNvSpPr/>
          <p:nvPr/>
        </p:nvSpPr>
        <p:spPr>
          <a:xfrm>
            <a:off x="0" y="1"/>
            <a:ext cx="12601575" cy="836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>
              <a:solidFill>
                <a:srgbClr val="0070C0"/>
              </a:solidFill>
            </a:endParaRPr>
          </a:p>
        </p:txBody>
      </p:sp>
      <p:pic>
        <p:nvPicPr>
          <p:cNvPr id="3078" name="Рисунок 11" descr="Selma_LOGO.wmf">
            <a:extLst>
              <a:ext uri="{FF2B5EF4-FFF2-40B4-BE49-F238E27FC236}">
                <a16:creationId xmlns:a16="http://schemas.microsoft.com/office/drawing/2014/main" xmlns="" id="{1EC755CC-97A6-28BD-42FC-C5C4F04DB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107" y="114501"/>
            <a:ext cx="2016373" cy="60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409884D9-05A7-0CFB-8101-72C6EAA21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371" y="272329"/>
            <a:ext cx="10369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>
                <a:latin typeface="Arial Narrow" panose="020b0606020202030204" pitchFamily="34" charset="0"/>
              </a:rPr>
              <a:t>ПРОЕКТЫ, НАПРАВЛЕННЫЕ НА ПОВЫШЕНИЕ ПРОИЗВОДИТЕЛЬНОСТИ ТРУДА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94364692"/>
              </p:ext>
            </p:extLst>
          </p:nvPr>
        </p:nvGraphicFramePr>
        <p:xfrm>
          <a:off x="324123" y="980728"/>
          <a:ext cx="11737304" cy="575358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6658" y="5013176"/>
            <a:ext cx="259134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3355" y="5661248"/>
            <a:ext cx="1044644" cy="104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8" b="21187"/>
          <a:stretch>
            <a:fillRect/>
          </a:stretch>
        </p:blipFill>
        <p:spPr bwMode="auto">
          <a:xfrm>
            <a:off x="9866658" y="5661249"/>
            <a:ext cx="1391816" cy="104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253519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F5FA0D3-C457-E5E8-516A-AD16E18ADB23}"/>
              </a:ext>
            </a:extLst>
          </p:cNvPr>
          <p:cNvSpPr/>
          <p:nvPr/>
        </p:nvSpPr>
        <p:spPr>
          <a:xfrm>
            <a:off x="0" y="5229225"/>
            <a:ext cx="12601575" cy="9366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30723" name="TextBox 5">
            <a:extLst>
              <a:ext uri="{FF2B5EF4-FFF2-40B4-BE49-F238E27FC236}">
                <a16:creationId xmlns:a16="http://schemas.microsoft.com/office/drawing/2014/main" xmlns="" id="{EBC1C3CA-D591-5B4E-FA78-4B943D836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572" y="5513387"/>
            <a:ext cx="11161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en-US" sz="1800" b="1">
                <a:solidFill>
                  <a:srgbClr val="FFFFFF"/>
                </a:solidFill>
                <a:latin typeface="Arial Narrow" panose="020b0606020202030204" pitchFamily="34" charset="0"/>
              </a:rPr>
              <a:t>Акционерное общество Электромашиностроительный завод «Фирма СЭЛМА»</a:t>
            </a:r>
          </a:p>
        </p:txBody>
      </p:sp>
      <p:sp>
        <p:nvSpPr>
          <p:cNvPr id="30724" name="TextBox 8">
            <a:extLst>
              <a:ext uri="{FF2B5EF4-FFF2-40B4-BE49-F238E27FC236}">
                <a16:creationId xmlns:a16="http://schemas.microsoft.com/office/drawing/2014/main" xmlns="" id="{8B90E7F5-8707-B0DF-C66F-7E9DAEED8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6156325"/>
            <a:ext cx="11090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70C0"/>
                </a:solidFill>
                <a:latin typeface="Arial Narrow" panose="020b0606020202030204" pitchFamily="34" charset="0"/>
              </a:rPr>
              <a:t>295000,Республика Крым, г. Симферополь, ул. Генерала Васильева, 32А, тел.: 7(978)728-97-97 </a:t>
            </a:r>
            <a:r>
              <a:rPr lang="en-US" altLang="ru-RU" sz="1600" b="1" i="1">
                <a:solidFill>
                  <a:srgbClr val="0070C0"/>
                </a:solidFill>
                <a:latin typeface="Arial Narrow" panose="020b0606020202030204" pitchFamily="34" charset="0"/>
              </a:rPr>
              <a:t>pgd@selma.npfets.ru</a:t>
            </a:r>
            <a:endParaRPr lang="ru-RU" altLang="ru-RU" sz="1600" b="1" i="1">
              <a:solidFill>
                <a:srgbClr val="0070C0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>
                <a:solidFill>
                  <a:srgbClr val="0070C0"/>
                </a:solidFill>
                <a:latin typeface="Arial Narrow" panose="020b0606020202030204" pitchFamily="34" charset="0"/>
              </a:rPr>
              <a:t>--- </a:t>
            </a:r>
            <a:r>
              <a:rPr lang="en-US" altLang="ru-RU" sz="1600" b="1" i="1">
                <a:solidFill>
                  <a:srgbClr val="0070C0"/>
                </a:solidFill>
                <a:latin typeface="Arial Narrow" panose="020b0606020202030204" pitchFamily="34" charset="0"/>
              </a:rPr>
              <a:t>https://zavodselma.ru/</a:t>
            </a:r>
            <a:r>
              <a:rPr lang="ru-RU" altLang="ru-RU" sz="1600" b="1" i="1">
                <a:solidFill>
                  <a:srgbClr val="0070C0"/>
                </a:solidFill>
                <a:latin typeface="Arial Narrow" panose="020b0606020202030204" pitchFamily="34" charset="0"/>
              </a:rPr>
              <a:t> ---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0C9FA03-9ECA-4DA8-CD2B-A5FBAEDD8426}"/>
              </a:ext>
            </a:extLst>
          </p:cNvPr>
          <p:cNvSpPr/>
          <p:nvPr/>
        </p:nvSpPr>
        <p:spPr>
          <a:xfrm>
            <a:off x="0" y="0"/>
            <a:ext cx="12601575" cy="836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55B7720-7850-EA2B-0FD9-1CD1EC68063A}"/>
              </a:ext>
            </a:extLst>
          </p:cNvPr>
          <p:cNvSpPr txBox="1"/>
          <p:nvPr/>
        </p:nvSpPr>
        <p:spPr>
          <a:xfrm rot="20688652">
            <a:off x="3168650" y="2182813"/>
            <a:ext cx="6264275" cy="1785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/>
          </a:lstStyle>
          <a:p>
            <a:pPr algn="ctr" defTabSz="105503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500" i="1" kern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Спасибо </a:t>
            </a:r>
          </a:p>
          <a:p>
            <a:pPr algn="ctr" defTabSz="1055035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5500" i="1" kern="0">
                <a:solidFill>
                  <a:schemeClr val="bg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+mn-cs"/>
              </a:rPr>
              <a:t>за внимание!</a:t>
            </a:r>
          </a:p>
        </p:txBody>
      </p:sp>
      <p:pic>
        <p:nvPicPr>
          <p:cNvPr id="11" name="Рисунок 11" descr="Selma_LOGO.wmf">
            <a:extLst>
              <a:ext uri="{FF2B5EF4-FFF2-40B4-BE49-F238E27FC236}">
                <a16:creationId xmlns:a16="http://schemas.microsoft.com/office/drawing/2014/main" xmlns="" id="{1BFA361E-4B6D-B108-1795-A76B3A372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6089" y="122392"/>
            <a:ext cx="2009396" cy="59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65186" y="5229461"/>
            <a:ext cx="936389" cy="93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B9B81AB-3A41-C72A-5E2A-BD8881D42ECD}"/>
              </a:ext>
            </a:extLst>
          </p:cNvPr>
          <p:cNvSpPr/>
          <p:nvPr/>
        </p:nvSpPr>
        <p:spPr>
          <a:xfrm>
            <a:off x="900113" y="0"/>
            <a:ext cx="11701462" cy="836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>
              <a:solidFill>
                <a:srgbClr val="0070C0"/>
              </a:solidFill>
            </a:endParaRPr>
          </a:p>
        </p:txBody>
      </p:sp>
      <p:pic>
        <p:nvPicPr>
          <p:cNvPr id="4099" name="Рисунок 7" descr="ИТС_лого_квадрат_02.wmf">
            <a:extLst>
              <a:ext uri="{FF2B5EF4-FFF2-40B4-BE49-F238E27FC236}">
                <a16:creationId xmlns:a16="http://schemas.microsoft.com/office/drawing/2014/main" xmlns="" id="{9B8E3913-4248-7E4A-F5CE-3BBBA178F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763" y="0"/>
            <a:ext cx="835026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7">
            <a:extLst>
              <a:ext uri="{FF2B5EF4-FFF2-40B4-BE49-F238E27FC236}">
                <a16:creationId xmlns:a16="http://schemas.microsoft.com/office/drawing/2014/main" xmlns="" id="{60CD2EEB-B6A3-910E-8396-0098386111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04813"/>
            <a:ext cx="114490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>
                <a:latin typeface="Arial Narrow" panose="020b0606020202030204" pitchFamily="34" charset="0"/>
              </a:rPr>
              <a:t>ГРУППА КОМПАНИЙ «ИТС»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8194689-319A-40A6-82F3-2439519D0729}"/>
              </a:ext>
            </a:extLst>
          </p:cNvPr>
          <p:cNvSpPr txBox="1"/>
          <p:nvPr/>
        </p:nvSpPr>
        <p:spPr>
          <a:xfrm>
            <a:off x="900113" y="4076700"/>
            <a:ext cx="3600450" cy="1708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/>
          </a:lstStyle>
          <a:p>
            <a:pPr algn="ctr"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ru-RU" sz="1600" b="1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АО ЭМЗ «СЭЛМА» </a:t>
            </a:r>
          </a:p>
          <a:p>
            <a:pPr algn="ctr"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ru-RU" sz="1400" i="1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(г. Симферополь)</a:t>
            </a:r>
          </a:p>
          <a:p>
            <a:pPr algn="ctr"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ru-RU" sz="15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Специализация: Выпуск сварочных выпрямителей, установок  для аргонодуговой сварки, подающих механизмов, установок для воздушно-плазменной резки, сварочных головок и тракторов</a:t>
            </a:r>
          </a:p>
        </p:txBody>
      </p:sp>
      <p:pic>
        <p:nvPicPr>
          <p:cNvPr id="4102" name="Picture 2" descr="\\Fs5pc\data_public\Тупеко Андрей\Фото Офис и Селма\ofice.jpg">
            <a:extLst>
              <a:ext uri="{FF2B5EF4-FFF2-40B4-BE49-F238E27FC236}">
                <a16:creationId xmlns:a16="http://schemas.microsoft.com/office/drawing/2014/main" xmlns="" id="{909B54DE-65E0-0CBD-EEBE-CA5AA6784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7900" y="1196975"/>
            <a:ext cx="3744913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" descr="K:\САЙТ\Логотипы и полезные элементы\Конференция Калиниград\Img_01.jpg">
            <a:extLst>
              <a:ext uri="{FF2B5EF4-FFF2-40B4-BE49-F238E27FC236}">
                <a16:creationId xmlns:a16="http://schemas.microsoft.com/office/drawing/2014/main" xmlns="" id="{00D4A4BE-146E-50EF-3603-8E2A77480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36"/>
          <a:stretch>
            <a:fillRect/>
          </a:stretch>
        </p:blipFill>
        <p:spPr bwMode="auto">
          <a:xfrm>
            <a:off x="8821738" y="1196975"/>
            <a:ext cx="3578225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16" descr="Сэлма2.jpg">
            <a:extLst>
              <a:ext uri="{FF2B5EF4-FFF2-40B4-BE49-F238E27FC236}">
                <a16:creationId xmlns:a16="http://schemas.microsoft.com/office/drawing/2014/main" xmlns="" id="{25C87022-5726-31FA-FC0C-35A46DE6F2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750" y="1196975"/>
            <a:ext cx="3579813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Рисунок 11" descr="Selma_LOGO.wmf">
            <a:extLst>
              <a:ext uri="{FF2B5EF4-FFF2-40B4-BE49-F238E27FC236}">
                <a16:creationId xmlns:a16="http://schemas.microsoft.com/office/drawing/2014/main" xmlns="" id="{0C528F97-00E6-6609-6EF3-E923D552A1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4575" y="3398838"/>
            <a:ext cx="1295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14" descr="ЭСВА_logo_ORANGE.wmf">
            <a:extLst>
              <a:ext uri="{FF2B5EF4-FFF2-40B4-BE49-F238E27FC236}">
                <a16:creationId xmlns:a16="http://schemas.microsoft.com/office/drawing/2014/main" xmlns="" id="{276B15DE-7A0E-8390-99C3-ACBE00F85D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4613" y="3213100"/>
            <a:ext cx="936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20" descr="ИТС_лого_квадрат_02.wmf">
            <a:extLst>
              <a:ext uri="{FF2B5EF4-FFF2-40B4-BE49-F238E27FC236}">
                <a16:creationId xmlns:a16="http://schemas.microsoft.com/office/drawing/2014/main" xmlns="" id="{7FE1855A-E6B9-9295-1226-FB6B4FE46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3313" y="1333500"/>
            <a:ext cx="94138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34A7CEE-FE45-2931-8E64-DAE42CBA68F4}"/>
              </a:ext>
            </a:extLst>
          </p:cNvPr>
          <p:cNvSpPr txBox="1"/>
          <p:nvPr/>
        </p:nvSpPr>
        <p:spPr>
          <a:xfrm>
            <a:off x="4787900" y="4076700"/>
            <a:ext cx="3744913" cy="21859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/>
          </a:lstStyle>
          <a:p>
            <a:pPr algn="ctr"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ru-RU" sz="1600" b="1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АО НПФ «ИТС» - головной офис </a:t>
            </a:r>
          </a:p>
          <a:p>
            <a:pPr algn="ctr"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ru-RU" sz="1400" i="1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(г. Санкт-Петербург)</a:t>
            </a:r>
          </a:p>
          <a:p>
            <a:pPr algn="ctr"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ru-RU" sz="15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Специализация: Проектирование и производство нестандартной сварочной техники, автоматизация сварки, обучение специалистов,  реализация сварочного оборудования на территории России и ближнего зарубежья, сервисное обслуживание </a:t>
            </a:r>
          </a:p>
          <a:p>
            <a:pPr algn="ctr"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endParaRPr lang="ru-RU" sz="1600">
              <a:solidFill>
                <a:schemeClr val="bg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3B46F76-4BFB-DE1F-311D-8DB05C138047}"/>
              </a:ext>
            </a:extLst>
          </p:cNvPr>
          <p:cNvSpPr txBox="1"/>
          <p:nvPr/>
        </p:nvSpPr>
        <p:spPr>
          <a:xfrm>
            <a:off x="8821738" y="4076700"/>
            <a:ext cx="3600450" cy="28924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/>
          </a:lstStyle>
          <a:p>
            <a:pPr algn="ctr"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ru-RU" sz="1600" b="1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АО «Электросварка» (ЭСВА) </a:t>
            </a:r>
          </a:p>
          <a:p>
            <a:pPr algn="ctr"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ru-RU" sz="1400" i="1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(г. Калининград)</a:t>
            </a:r>
          </a:p>
          <a:p>
            <a:pPr algn="ctr"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r>
              <a:rPr lang="ru-RU" sz="15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Специализация: Выпуск многопостовых сварочных выпрямителей, сварочных трансформаторов, балластных реостатов, машин контактной сварки, порошковых сварочных проволок, средств защиты, роликовых вращателей и позиционеров, средств автоматизации и механизации производства.</a:t>
            </a:r>
          </a:p>
          <a:p>
            <a:pPr algn="ctr"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endParaRPr lang="ru-RU" sz="1600">
              <a:solidFill>
                <a:schemeClr val="bg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+mn-cs"/>
            </a:endParaRPr>
          </a:p>
          <a:p>
            <a:pPr algn="ctr"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defRPr/>
            </a:pPr>
            <a:endParaRPr lang="ru-RU" sz="1600">
              <a:solidFill>
                <a:schemeClr val="bg1">
                  <a:lumMod val="75000"/>
                  <a:lumOff val="25000"/>
                </a:schemeClr>
              </a:solidFill>
              <a:latin typeface="Arial Narrow" panose="020b0606020202030204" pitchFamily="34" charset="0"/>
              <a:cs typeface="+mn-cs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CDAC33C7-5D97-A433-8654-0C9D300D9DE8}"/>
              </a:ext>
            </a:extLst>
          </p:cNvPr>
          <p:cNvCxnSpPr/>
          <p:nvPr/>
        </p:nvCxnSpPr>
        <p:spPr>
          <a:xfrm flipH="1">
            <a:off x="4645025" y="1773238"/>
            <a:ext cx="0" cy="431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447F06E1-FD6E-9894-26F4-9D7C26619C7D}"/>
              </a:ext>
            </a:extLst>
          </p:cNvPr>
          <p:cNvCxnSpPr/>
          <p:nvPr/>
        </p:nvCxnSpPr>
        <p:spPr>
          <a:xfrm flipH="1">
            <a:off x="8677275" y="1773238"/>
            <a:ext cx="0" cy="4319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12" name="Группа 1">
            <a:extLst>
              <a:ext uri="{FF2B5EF4-FFF2-40B4-BE49-F238E27FC236}">
                <a16:creationId xmlns:a16="http://schemas.microsoft.com/office/drawing/2014/main" xmlns="" id="{55B2FA84-2935-4E5C-C702-8124F2F51D32}"/>
              </a:ext>
            </a:extLst>
          </p:cNvPr>
          <p:cNvGrpSpPr/>
          <p:nvPr/>
        </p:nvGrpSpPr>
        <p:grpSpPr>
          <a:xfrm>
            <a:off x="0" y="6453188"/>
            <a:ext cx="12601575" cy="431800"/>
            <a:chOff x="0" y="6453188"/>
            <a:chExt cx="12601575" cy="431800"/>
          </a:xfrm>
        </p:grpSpPr>
        <p:sp>
          <p:nvSpPr>
            <p:cNvPr id="4113" name="TextBox 7">
              <a:extLst>
                <a:ext uri="{FF2B5EF4-FFF2-40B4-BE49-F238E27FC236}">
                  <a16:creationId xmlns:a16="http://schemas.microsoft.com/office/drawing/2014/main" xmlns="" id="{214EB9DB-A41D-1080-27E6-B086C65DDD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675" y="6453188"/>
              <a:ext cx="109442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/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541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541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541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541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200" b="1">
                  <a:latin typeface="Arial Narrow" panose="020b0606020202030204" pitchFamily="34" charset="0"/>
                </a:rPr>
                <a:t>◄ТРИ НАПРАВЛЕНИЯ          ●          АО НПФ «ИТС»          ●          ТРИ СТРАТЕГИИ ► </a:t>
              </a:r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F63CA55D-8479-77B6-A7E9-6079CCF1A551}"/>
                </a:ext>
              </a:extLst>
            </p:cNvPr>
            <p:cNvSpPr/>
            <p:nvPr/>
          </p:nvSpPr>
          <p:spPr>
            <a:xfrm>
              <a:off x="0" y="6524625"/>
              <a:ext cx="828675" cy="333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xmlns="" id="{FF5D25BE-4BEF-1448-9D87-3A1F5FC09C9A}"/>
                </a:ext>
              </a:extLst>
            </p:cNvPr>
            <p:cNvSpPr/>
            <p:nvPr/>
          </p:nvSpPr>
          <p:spPr>
            <a:xfrm>
              <a:off x="11772900" y="6524625"/>
              <a:ext cx="828675" cy="333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eaLnBrk="1" hangingPunct="1">
                <a:defRPr/>
              </a:pPr>
              <a:endParaRPr lang="ru-RU"/>
            </a:p>
          </p:txBody>
        </p:sp>
      </p:grpSp>
      <p:pic>
        <p:nvPicPr>
          <p:cNvPr id="20" name="Рисунок 11" descr="Selma_LOGO.wmf">
            <a:extLst>
              <a:ext uri="{FF2B5EF4-FFF2-40B4-BE49-F238E27FC236}">
                <a16:creationId xmlns:a16="http://schemas.microsoft.com/office/drawing/2014/main" xmlns="" id="{5AE2ED01-2375-D2EA-97A7-468BFA5769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0350" y="31444"/>
            <a:ext cx="1979613" cy="59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D93D877-4C30-A229-ED2B-091B3E23BE52}"/>
              </a:ext>
            </a:extLst>
          </p:cNvPr>
          <p:cNvSpPr/>
          <p:nvPr/>
        </p:nvSpPr>
        <p:spPr>
          <a:xfrm>
            <a:off x="900113" y="981075"/>
            <a:ext cx="11701462" cy="54721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>
              <a:defRPr/>
            </a:pPr>
            <a:endParaRPr lang="ru-RU"/>
          </a:p>
        </p:txBody>
      </p:sp>
      <p:pic>
        <p:nvPicPr>
          <p:cNvPr id="6147" name="Рисунок 3" descr="map ets.jpg">
            <a:extLst>
              <a:ext uri="{FF2B5EF4-FFF2-40B4-BE49-F238E27FC236}">
                <a16:creationId xmlns:a16="http://schemas.microsoft.com/office/drawing/2014/main" xmlns="" id="{4DBE783A-74EC-F7FB-6946-D867F3088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2463" y="981075"/>
            <a:ext cx="9072563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2604545-0654-69C1-79B7-12A20A03A682}"/>
              </a:ext>
            </a:extLst>
          </p:cNvPr>
          <p:cNvSpPr/>
          <p:nvPr/>
        </p:nvSpPr>
        <p:spPr>
          <a:xfrm>
            <a:off x="900113" y="0"/>
            <a:ext cx="11701462" cy="836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>
              <a:solidFill>
                <a:srgbClr val="0070C0"/>
              </a:solidFill>
            </a:endParaRPr>
          </a:p>
        </p:txBody>
      </p:sp>
      <p:pic>
        <p:nvPicPr>
          <p:cNvPr id="6149" name="Рисунок 7" descr="ИТС_лого_квадрат_02.wmf">
            <a:extLst>
              <a:ext uri="{FF2B5EF4-FFF2-40B4-BE49-F238E27FC236}">
                <a16:creationId xmlns:a16="http://schemas.microsoft.com/office/drawing/2014/main" xmlns="" id="{1F872AE2-90F9-31DA-40CB-680BA0CE7C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763" y="0"/>
            <a:ext cx="835026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7">
            <a:extLst>
              <a:ext uri="{FF2B5EF4-FFF2-40B4-BE49-F238E27FC236}">
                <a16:creationId xmlns:a16="http://schemas.microsoft.com/office/drawing/2014/main" xmlns="" id="{4984D223-F013-B5AC-9BDA-D03B6FBA5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404813"/>
            <a:ext cx="114490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>
                <a:latin typeface="Arial Narrow" panose="020b0606020202030204" pitchFamily="34" charset="0"/>
              </a:rPr>
              <a:t>ПРИСУТСВИЕ</a:t>
            </a:r>
          </a:p>
        </p:txBody>
      </p:sp>
      <p:grpSp>
        <p:nvGrpSpPr>
          <p:cNvPr id="6152" name="Группа 1">
            <a:extLst>
              <a:ext uri="{FF2B5EF4-FFF2-40B4-BE49-F238E27FC236}">
                <a16:creationId xmlns:a16="http://schemas.microsoft.com/office/drawing/2014/main" xmlns="" id="{4D13E048-6567-1FDD-5330-4AFA17C42277}"/>
              </a:ext>
            </a:extLst>
          </p:cNvPr>
          <p:cNvGrpSpPr/>
          <p:nvPr/>
        </p:nvGrpSpPr>
        <p:grpSpPr>
          <a:xfrm>
            <a:off x="0" y="6453188"/>
            <a:ext cx="12601575" cy="431800"/>
            <a:chOff x="0" y="6453188"/>
            <a:chExt cx="12601575" cy="431800"/>
          </a:xfrm>
        </p:grpSpPr>
        <p:sp>
          <p:nvSpPr>
            <p:cNvPr id="6153" name="TextBox 7">
              <a:extLst>
                <a:ext uri="{FF2B5EF4-FFF2-40B4-BE49-F238E27FC236}">
                  <a16:creationId xmlns:a16="http://schemas.microsoft.com/office/drawing/2014/main" xmlns="" id="{557299D2-8219-E900-2A44-CF005A9C24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675" y="6453188"/>
              <a:ext cx="109442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/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541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541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541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541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200" b="1">
                  <a:latin typeface="Arial Narrow" panose="020b0606020202030204" pitchFamily="34" charset="0"/>
                </a:rPr>
                <a:t>◄ТРИ НАПРАВЛЕНИЯ          ●          АО ЭМЗ «ФИРМА СЭЛМА» ●          ТРИ СТРАТЕГИИ ► 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20C04177-77BC-2298-7903-BAC708E7D242}"/>
                </a:ext>
              </a:extLst>
            </p:cNvPr>
            <p:cNvSpPr/>
            <p:nvPr/>
          </p:nvSpPr>
          <p:spPr>
            <a:xfrm>
              <a:off x="0" y="6524625"/>
              <a:ext cx="828675" cy="333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F8C81875-06D6-CEE0-74F6-7E221F7BC429}"/>
                </a:ext>
              </a:extLst>
            </p:cNvPr>
            <p:cNvSpPr/>
            <p:nvPr/>
          </p:nvSpPr>
          <p:spPr>
            <a:xfrm>
              <a:off x="11772900" y="6524625"/>
              <a:ext cx="828675" cy="333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eaLnBrk="1" hangingPunct="1">
                <a:defRPr/>
              </a:pPr>
              <a:endParaRPr lang="ru-RU"/>
            </a:p>
          </p:txBody>
        </p:sp>
      </p:grpSp>
      <p:pic>
        <p:nvPicPr>
          <p:cNvPr id="12" name="Рисунок 11" descr="Selma_LOGO.wmf">
            <a:extLst>
              <a:ext uri="{FF2B5EF4-FFF2-40B4-BE49-F238E27FC236}">
                <a16:creationId xmlns:a16="http://schemas.microsoft.com/office/drawing/2014/main" xmlns="" id="{5AE2ED01-2375-D2EA-97A7-468BFA576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69550" y="45225"/>
            <a:ext cx="1979613" cy="59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FD276D6-BDFE-A296-98D5-7BEEA6955A94}"/>
              </a:ext>
            </a:extLst>
          </p:cNvPr>
          <p:cNvSpPr/>
          <p:nvPr/>
        </p:nvSpPr>
        <p:spPr>
          <a:xfrm>
            <a:off x="-1" y="7649"/>
            <a:ext cx="12601575" cy="836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7172" name="TextBox 14">
            <a:extLst>
              <a:ext uri="{FF2B5EF4-FFF2-40B4-BE49-F238E27FC236}">
                <a16:creationId xmlns:a16="http://schemas.microsoft.com/office/drawing/2014/main" xmlns="" id="{A21F0F81-2254-3785-5B9E-BEFA46E6C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643" y="279112"/>
            <a:ext cx="10369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>
                <a:latin typeface="Arial Narrow" panose="020b0606020202030204" pitchFamily="34" charset="0"/>
              </a:rPr>
              <a:t>ЗОНЫ АКТИВНОСТИ</a:t>
            </a:r>
          </a:p>
        </p:txBody>
      </p:sp>
      <p:graphicFrame>
        <p:nvGraphicFramePr>
          <p:cNvPr id="16" name="Схема 15">
            <a:extLst>
              <a:ext uri="{FF2B5EF4-FFF2-40B4-BE49-F238E27FC236}">
                <a16:creationId xmlns:a16="http://schemas.microsoft.com/office/drawing/2014/main" xmlns="" id="{BE309218-1174-1DB0-0F7D-36A6885F9CA4}"/>
              </a:ext>
            </a:extLst>
          </p:cNvPr>
          <p:cNvGraphicFramePr/>
          <p:nvPr/>
        </p:nvGraphicFramePr>
        <p:xfrm>
          <a:off x="900187" y="4094914"/>
          <a:ext cx="11233248" cy="2286413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93179AD-F7B7-BDF3-732A-C0EC115237D6}"/>
              </a:ext>
            </a:extLst>
          </p:cNvPr>
          <p:cNvSpPr/>
          <p:nvPr/>
        </p:nvSpPr>
        <p:spPr>
          <a:xfrm>
            <a:off x="900113" y="1268413"/>
            <a:ext cx="4968875" cy="32400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F02E0BA-FB27-86AD-4B64-9E35CC6CC238}"/>
              </a:ext>
            </a:extLst>
          </p:cNvPr>
          <p:cNvSpPr/>
          <p:nvPr/>
        </p:nvSpPr>
        <p:spPr>
          <a:xfrm>
            <a:off x="6877050" y="1268413"/>
            <a:ext cx="5111750" cy="3240087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pic>
        <p:nvPicPr>
          <p:cNvPr id="7176" name="Picture 36" descr="http://www.npfets.ru/storage/file/other/image/branch/bridge.jpg">
            <a:extLst>
              <a:ext uri="{FF2B5EF4-FFF2-40B4-BE49-F238E27FC236}">
                <a16:creationId xmlns:a16="http://schemas.microsoft.com/office/drawing/2014/main" xmlns="" id="{E306A765-E465-245E-673E-08D77DD93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5800" y="1412875"/>
            <a:ext cx="4810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1">
            <a:extLst>
              <a:ext uri="{FF2B5EF4-FFF2-40B4-BE49-F238E27FC236}">
                <a16:creationId xmlns:a16="http://schemas.microsoft.com/office/drawing/2014/main" xmlns="" id="{F94A0F5B-43A0-EFA3-E25E-B43EE3E1A2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8"/>
          <a:stretch>
            <a:fillRect/>
          </a:stretch>
        </p:blipFill>
        <p:spPr bwMode="auto">
          <a:xfrm>
            <a:off x="1044575" y="1412875"/>
            <a:ext cx="46704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8" name="Группа 1">
            <a:extLst>
              <a:ext uri="{FF2B5EF4-FFF2-40B4-BE49-F238E27FC236}">
                <a16:creationId xmlns:a16="http://schemas.microsoft.com/office/drawing/2014/main" xmlns="" id="{20507CE7-EB7B-4233-F82D-B80E5B534752}"/>
              </a:ext>
            </a:extLst>
          </p:cNvPr>
          <p:cNvGrpSpPr/>
          <p:nvPr/>
        </p:nvGrpSpPr>
        <p:grpSpPr>
          <a:xfrm>
            <a:off x="0" y="6453188"/>
            <a:ext cx="12601575" cy="431800"/>
            <a:chOff x="0" y="6453188"/>
            <a:chExt cx="12601575" cy="431800"/>
          </a:xfrm>
        </p:grpSpPr>
        <p:sp>
          <p:nvSpPr>
            <p:cNvPr id="7179" name="TextBox 7">
              <a:extLst>
                <a:ext uri="{FF2B5EF4-FFF2-40B4-BE49-F238E27FC236}">
                  <a16:creationId xmlns:a16="http://schemas.microsoft.com/office/drawing/2014/main" xmlns="" id="{AAC463F8-941F-D10C-B77D-21BAD8AA8D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8675" y="6453188"/>
              <a:ext cx="1094422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defPPr/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7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541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541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541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541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3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200" b="1">
                  <a:latin typeface="Arial Narrow" panose="020b0606020202030204" pitchFamily="34" charset="0"/>
                </a:rPr>
                <a:t>◄ТРИ НАПРАВЛЕНИЯ          ● АО ЭМЗ «ФИРМА СЭЛМА ●          ТРИ СТРАТЕГИИ ► 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xmlns="" id="{49F1CF78-3C49-59A2-8941-23F993F01F29}"/>
                </a:ext>
              </a:extLst>
            </p:cNvPr>
            <p:cNvSpPr/>
            <p:nvPr/>
          </p:nvSpPr>
          <p:spPr>
            <a:xfrm>
              <a:off x="0" y="6524625"/>
              <a:ext cx="828675" cy="333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xmlns="" id="{7C7DBBB5-8FB8-9708-67C7-479DBC53EDDD}"/>
                </a:ext>
              </a:extLst>
            </p:cNvPr>
            <p:cNvSpPr/>
            <p:nvPr/>
          </p:nvSpPr>
          <p:spPr>
            <a:xfrm>
              <a:off x="11772900" y="6524625"/>
              <a:ext cx="828675" cy="3333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/>
            </a:lstStyle>
            <a:p>
              <a:pPr algn="ctr" eaLnBrk="1" hangingPunct="1">
                <a:defRPr/>
              </a:pPr>
              <a:endParaRPr lang="ru-RU"/>
            </a:p>
          </p:txBody>
        </p:sp>
      </p:grpSp>
      <p:pic>
        <p:nvPicPr>
          <p:cNvPr id="17" name="Рисунок 11" descr="Selma_LOGO.wmf">
            <a:extLst>
              <a:ext uri="{FF2B5EF4-FFF2-40B4-BE49-F238E27FC236}">
                <a16:creationId xmlns:a16="http://schemas.microsoft.com/office/drawing/2014/main" xmlns="" id="{5AE2ED01-2375-D2EA-97A7-468BFA5769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68" y="114011"/>
            <a:ext cx="1979613" cy="59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Рисунок 14" descr="Изображение выглядит как электроника, машина, Электронное устройство, гадж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7A1348CE-7F94-E456-F2A9-B372BD43C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2591362" cy="37450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7B1A968-DDC0-53B8-6102-56972B8BB3F5}"/>
              </a:ext>
            </a:extLst>
          </p:cNvPr>
          <p:cNvSpPr/>
          <p:nvPr/>
        </p:nvSpPr>
        <p:spPr>
          <a:xfrm>
            <a:off x="0" y="2708275"/>
            <a:ext cx="12601575" cy="18732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defTabSz="10541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7050" indent="-69850" algn="l" defTabSz="10541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54100" indent="-139700" algn="l" defTabSz="10541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81150" indent="-209550" algn="l" defTabSz="10541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09788" indent="-280988" algn="l" defTabSz="1054100" rtl="0" eaLnBrk="0" fontAlgn="base" hangingPunct="0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B81798D-A998-139F-F045-9A6BCBF98018}"/>
              </a:ext>
            </a:extLst>
          </p:cNvPr>
          <p:cNvSpPr/>
          <p:nvPr/>
        </p:nvSpPr>
        <p:spPr>
          <a:xfrm>
            <a:off x="0" y="0"/>
            <a:ext cx="12601575" cy="836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9221" name="TextBox 14">
            <a:extLst>
              <a:ext uri="{FF2B5EF4-FFF2-40B4-BE49-F238E27FC236}">
                <a16:creationId xmlns:a16="http://schemas.microsoft.com/office/drawing/2014/main" xmlns="" id="{5358DC10-5ED4-A997-C5AA-B125CCE9B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491" y="202406"/>
            <a:ext cx="9290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latin typeface="Arial Narrow" panose="020b0606020202030204" pitchFamily="34" charset="0"/>
              </a:rPr>
              <a:t>СОБСТВЕННОЕ ПРОИЗВОДСТВО</a:t>
            </a:r>
          </a:p>
        </p:txBody>
      </p:sp>
      <p:sp>
        <p:nvSpPr>
          <p:cNvPr id="9222" name="TextBox 10">
            <a:extLst>
              <a:ext uri="{FF2B5EF4-FFF2-40B4-BE49-F238E27FC236}">
                <a16:creationId xmlns:a16="http://schemas.microsoft.com/office/drawing/2014/main" xmlns="" id="{9B91DA30-59C7-29F3-91CA-F675E7162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2754313"/>
            <a:ext cx="107997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>
                <a:solidFill>
                  <a:srgbClr val="FFFFFF"/>
                </a:solidFill>
                <a:latin typeface="Arial Narrow" panose="020b0606020202030204" pitchFamily="34" charset="0"/>
              </a:rPr>
              <a:t>◄ РОССИЙСКОЕ ПРОИЗВОДСТВО </a:t>
            </a:r>
            <a:br>
              <a:rPr lang="ru-RU" altLang="ru-RU" sz="1800" b="1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ru-RU" altLang="ru-RU" sz="1800" b="1">
                <a:solidFill>
                  <a:srgbClr val="FFFFFF"/>
                </a:solidFill>
                <a:latin typeface="Arial Narrow" panose="020b0606020202030204" pitchFamily="34" charset="0"/>
              </a:rPr>
              <a:t>     (оборудование, технологии, расходные материалы)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>
                <a:solidFill>
                  <a:srgbClr val="FFFFFF"/>
                </a:solidFill>
                <a:latin typeface="Arial Narrow" panose="020b0606020202030204" pitchFamily="34" charset="0"/>
              </a:rPr>
              <a:t>◄ ОТСУТСТВИЕ ПОСРЕДНИКОВ </a:t>
            </a:r>
            <a:br>
              <a:rPr lang="ru-RU" altLang="ru-RU" sz="1800" b="1">
                <a:solidFill>
                  <a:srgbClr val="FFFFFF"/>
                </a:solidFill>
                <a:latin typeface="Arial Narrow" panose="020b0606020202030204" pitchFamily="34" charset="0"/>
              </a:rPr>
            </a:br>
            <a:r>
              <a:rPr lang="ru-RU" altLang="ru-RU" sz="1800" b="1">
                <a:solidFill>
                  <a:srgbClr val="FFFFFF"/>
                </a:solidFill>
                <a:latin typeface="Arial Narrow" panose="020b0606020202030204" pitchFamily="34" charset="0"/>
              </a:rPr>
              <a:t>     (АО НПФ «ИТС» имеет собственные представительства в регионах РФ)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>
                <a:solidFill>
                  <a:srgbClr val="FFFFFF"/>
                </a:solidFill>
                <a:latin typeface="Arial Narrow" panose="020b0606020202030204" pitchFamily="34" charset="0"/>
              </a:rPr>
              <a:t>◄ ГАРАНТИЙНЫЕ ОБЯЗАТЕЛЬСТВА, ОБУЧЕНИЕ ПЕРСОНАЛА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 b="1">
                <a:solidFill>
                  <a:srgbClr val="FFFFFF"/>
                </a:solidFill>
                <a:latin typeface="Arial Narrow" panose="020b0606020202030204" pitchFamily="34" charset="0"/>
              </a:rPr>
              <a:t>◄ ЭКОНОМИЯ СРЕДСТВ ЗАКАЗЧИКА</a:t>
            </a:r>
          </a:p>
        </p:txBody>
      </p:sp>
      <p:pic>
        <p:nvPicPr>
          <p:cNvPr id="14" name="Рисунок 16" descr="Сэлма2.jpg">
            <a:extLst>
              <a:ext uri="{FF2B5EF4-FFF2-40B4-BE49-F238E27FC236}">
                <a16:creationId xmlns:a16="http://schemas.microsoft.com/office/drawing/2014/main" xmlns="" id="{8B6CB9B9-92DE-AB09-1453-9CD901C51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749059" y="1010459"/>
            <a:ext cx="3648945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9050">
            <a:solidFill>
              <a:srgbClr val="0070C0"/>
            </a:solidFill>
            <a:miter lim="800000"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5" name="Рисунок 11" descr="Selma_LOGO.wmf">
            <a:extLst>
              <a:ext uri="{FF2B5EF4-FFF2-40B4-BE49-F238E27FC236}">
                <a16:creationId xmlns:a16="http://schemas.microsoft.com/office/drawing/2014/main" xmlns="" id="{5AE2ED01-2375-D2EA-97A7-468BFA576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099" y="37305"/>
            <a:ext cx="1979613" cy="59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2F05422-1FED-8892-E426-3ABC888595F4}"/>
              </a:ext>
            </a:extLst>
          </p:cNvPr>
          <p:cNvSpPr/>
          <p:nvPr/>
        </p:nvSpPr>
        <p:spPr>
          <a:xfrm>
            <a:off x="-1" y="0"/>
            <a:ext cx="12601575" cy="836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13316" name="TextBox 14">
            <a:extLst>
              <a:ext uri="{FF2B5EF4-FFF2-40B4-BE49-F238E27FC236}">
                <a16:creationId xmlns:a16="http://schemas.microsoft.com/office/drawing/2014/main" xmlns="" id="{F7CFD4D6-561E-2718-3C87-1EDCA2635D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33655"/>
            <a:ext cx="10369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>
                <a:latin typeface="Arial Narrow" panose="020b0606020202030204" pitchFamily="34" charset="0"/>
              </a:rPr>
              <a:t>ИНВЕРТОРНЫЕ СВАРОЧНЫЕ ИСТОЧНИКИ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2FDDD92-F683-22D9-B7CE-B9ECC38DC8F0}"/>
              </a:ext>
            </a:extLst>
          </p:cNvPr>
          <p:cNvSpPr/>
          <p:nvPr/>
        </p:nvSpPr>
        <p:spPr>
          <a:xfrm>
            <a:off x="7380288" y="1268413"/>
            <a:ext cx="2665412" cy="3095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6E1B29C-E566-0964-522B-D6F1067CBF7C}"/>
              </a:ext>
            </a:extLst>
          </p:cNvPr>
          <p:cNvSpPr/>
          <p:nvPr/>
        </p:nvSpPr>
        <p:spPr>
          <a:xfrm>
            <a:off x="4267200" y="1268413"/>
            <a:ext cx="2609850" cy="3095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A669405F-6876-4F4C-9BDC-53E9DBE5A422}"/>
              </a:ext>
            </a:extLst>
          </p:cNvPr>
          <p:cNvSpPr/>
          <p:nvPr/>
        </p:nvSpPr>
        <p:spPr>
          <a:xfrm>
            <a:off x="1182688" y="1268413"/>
            <a:ext cx="2670175" cy="3095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pic>
        <p:nvPicPr>
          <p:cNvPr id="13320" name="Picture 47" descr="ÐÐ¸Ð¾Ð½ÐµÑ-5000 Ð¸ ÐÐÐ-416">
            <a:extLst>
              <a:ext uri="{FF2B5EF4-FFF2-40B4-BE49-F238E27FC236}">
                <a16:creationId xmlns:a16="http://schemas.microsoft.com/office/drawing/2014/main" xmlns="" id="{0920D362-4F10-6DFB-3B69-7EF1E57AF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1" r="9901"/>
          <a:stretch>
            <a:fillRect/>
          </a:stretch>
        </p:blipFill>
        <p:spPr bwMode="auto">
          <a:xfrm>
            <a:off x="4500563" y="1412875"/>
            <a:ext cx="21780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51" descr="ÐÐ½Ð²ÐµÑÑÐ¾ÑÐ½ÑÐ¹ Ð²ÑÐ¿ÑÑÐ¼Ð¸ÑÐµÐ»Ñ ÐÐÐ£-1258">
            <a:extLst>
              <a:ext uri="{FF2B5EF4-FFF2-40B4-BE49-F238E27FC236}">
                <a16:creationId xmlns:a16="http://schemas.microsoft.com/office/drawing/2014/main" xmlns="" id="{0B11A101-8A85-B7B8-B20D-A44C6F66F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r="10112"/>
          <a:stretch>
            <a:fillRect/>
          </a:stretch>
        </p:blipFill>
        <p:spPr bwMode="auto">
          <a:xfrm>
            <a:off x="7632700" y="1484313"/>
            <a:ext cx="2149475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08D1A16-A967-392C-A73D-D554BDDE90FF}"/>
              </a:ext>
            </a:extLst>
          </p:cNvPr>
          <p:cNvSpPr txBox="1"/>
          <p:nvPr/>
        </p:nvSpPr>
        <p:spPr>
          <a:xfrm>
            <a:off x="830263" y="5157788"/>
            <a:ext cx="11518900" cy="1511300"/>
          </a:xfrm>
          <a:prstGeom prst="rect">
            <a:avLst/>
          </a:prstGeom>
          <a:noFill/>
        </p:spPr>
        <p:txBody>
          <a:bodyPr/>
          <a:lstStyle>
            <a:defPPr/>
          </a:lstStyle>
          <a:p>
            <a:pPr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  Универсальная линейка под любые потребности Заказчика.</a:t>
            </a:r>
          </a:p>
          <a:p>
            <a:pPr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  Охватывает все основные виды сварки (SAW, МИГ/МАГ, ТИГ-DC, ММА ), а так же строжку угольным электродом.</a:t>
            </a:r>
          </a:p>
          <a:p>
            <a:pPr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  Низкое энергопотребление, малый вес и габаритные размеры по сравнению с трансформаторными сварочными источниками.</a:t>
            </a:r>
          </a:p>
        </p:txBody>
      </p:sp>
      <p:pic>
        <p:nvPicPr>
          <p:cNvPr id="13323" name="Picture 53" descr="ÐÑÐ¿ÑÑÐ¼Ð¸ÑÐµÐ»Ñ Ð´Ð»Ñ Ð´ÑÐ³Ð¾Ð²Ð¾Ð¹ ÑÐ²Ð°ÑÐºÐ¸ ÐÐÐ£-608 ÐÐ½ÐµÑÐ½Ð¸Ð¹ Ð²Ð¸Ð´">
            <a:extLst>
              <a:ext uri="{FF2B5EF4-FFF2-40B4-BE49-F238E27FC236}">
                <a16:creationId xmlns:a16="http://schemas.microsoft.com/office/drawing/2014/main" xmlns="" id="{C1446DA9-D84E-3A0F-835B-AE4925EE5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0475" y="1617663"/>
            <a:ext cx="2530475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4" name="Группа 37">
            <a:extLst>
              <a:ext uri="{FF2B5EF4-FFF2-40B4-BE49-F238E27FC236}">
                <a16:creationId xmlns:a16="http://schemas.microsoft.com/office/drawing/2014/main" xmlns="" id="{31160623-AB7C-B3EF-8BC9-A5EF4B92E767}"/>
              </a:ext>
            </a:extLst>
          </p:cNvPr>
          <p:cNvGrpSpPr/>
          <p:nvPr/>
        </p:nvGrpSpPr>
        <p:grpSpPr>
          <a:xfrm>
            <a:off x="9786938" y="2389188"/>
            <a:ext cx="2778125" cy="1039812"/>
            <a:chOff x="0" y="23132"/>
            <a:chExt cx="2624733" cy="486720"/>
          </a:xfrm>
        </p:grpSpPr>
        <p:sp>
          <p:nvSpPr>
            <p:cNvPr id="39" name="Скругленный прямоугольник 38">
              <a:extLst>
                <a:ext uri="{FF2B5EF4-FFF2-40B4-BE49-F238E27FC236}">
                  <a16:creationId xmlns:a16="http://schemas.microsoft.com/office/drawing/2014/main" xmlns="" id="{6D620278-EC1C-5337-20DE-BDBDF3200C3A}"/>
                </a:ext>
              </a:extLst>
            </p:cNvPr>
            <p:cNvSpPr/>
            <p:nvPr/>
          </p:nvSpPr>
          <p:spPr>
            <a:xfrm>
              <a:off x="0" y="23132"/>
              <a:ext cx="2041172" cy="48672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/>
            </a:lstStyle>
            <a:p>
              <a:pPr/>
              <a:endParaRPr lang="ru-RU"/>
            </a:p>
          </p:txBody>
        </p:sp>
        <p:sp>
          <p:nvSpPr>
            <p:cNvPr id="40" name="Скругленный прямоугольник 4">
              <a:extLst>
                <a:ext uri="{FF2B5EF4-FFF2-40B4-BE49-F238E27FC236}">
                  <a16:creationId xmlns:a16="http://schemas.microsoft.com/office/drawing/2014/main" xmlns="" id="{F3CB32BF-D57F-9CEE-223F-3C1EAFE6E28C}"/>
                </a:ext>
              </a:extLst>
            </p:cNvPr>
            <p:cNvSpPr/>
            <p:nvPr/>
          </p:nvSpPr>
          <p:spPr>
            <a:xfrm>
              <a:off x="23998" y="46911"/>
              <a:ext cx="2600735" cy="439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8580" tIns="68580" rIns="68580" bIns="68580" anchor="ctr"/>
            <a:lstStyle>
              <a:defPPr/>
            </a:lstStyle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b="1">
                  <a:latin typeface="Arial Narrow" panose="020b0606020202030204" pitchFamily="34" charset="0"/>
                </a:rPr>
                <a:t>ПРОСТОТА </a:t>
              </a: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800" b="1">
                  <a:latin typeface="Arial Narrow" panose="020b0606020202030204" pitchFamily="34" charset="0"/>
                </a:rPr>
                <a:t>В ЭКСПЛУАТАЦИИ</a:t>
              </a:r>
            </a:p>
          </p:txBody>
        </p:sp>
      </p:grpSp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xmlns="" id="{B1A88C24-B784-AADD-9C31-FDC453A8F443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4556125"/>
          <a:ext cx="9145589" cy="457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65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45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 vert="horz" wrap="square"/>
                    <a:lstStyle>
                      <a:defPPr/>
                    </a:lstStyle>
                    <a:p>
                      <a:pPr lvl="0" algn="ctr"/>
                      <a:r>
                        <a:rPr lang="ru-RU" sz="2400" b="1" i="0">
                          <a:latin typeface="Arial Narrow" panose="020b0606020202030204" pitchFamily="34" charset="0"/>
                        </a:rPr>
                        <a:t>ПИОНЕР-</a:t>
                      </a:r>
                      <a:r>
                        <a:rPr lang="en-US" sz="2400" b="1" i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2400" b="1" i="0">
                          <a:latin typeface="Arial Narrow" panose="020b0606020202030204" pitchFamily="34" charset="0"/>
                        </a:rPr>
                        <a:t>000</a:t>
                      </a:r>
                      <a:endParaRPr lang="ru-RU" sz="2400" b="1">
                        <a:latin typeface="Arial Narrow" pitchFamily="34" charset="0"/>
                      </a:endParaRPr>
                    </a:p>
                  </a:txBody>
                  <a:tcPr marL="91445" marR="91445" marT="45729" marB="4572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lvl="0" algn="ctr"/>
                      <a:r>
                        <a:rPr lang="ru-RU" sz="2400" b="1" i="0">
                          <a:latin typeface="Arial Narrow" panose="020b0606020202030204" pitchFamily="34" charset="0"/>
                        </a:rPr>
                        <a:t>ПИОНЕР-</a:t>
                      </a:r>
                      <a:r>
                        <a:rPr lang="en-US" sz="2400" b="1" i="0">
                          <a:latin typeface="Arial Narrow" panose="020b0606020202030204" pitchFamily="34" charset="0"/>
                        </a:rPr>
                        <a:t>X1</a:t>
                      </a:r>
                      <a:r>
                        <a:rPr lang="ru-RU" sz="2400" b="1" i="0"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1445" marR="91445" marT="45729" marB="4572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lvl="0" algn="ctr"/>
                      <a:r>
                        <a:rPr lang="ru-RU" sz="2400" b="1" u="none" strike="noStrike">
                          <a:effectLst/>
                          <a:latin typeface="Arial Narrow" panose="020b0606020202030204" pitchFamily="34" charset="0"/>
                        </a:rPr>
                        <a:t>ПИОНЕР А-1200</a:t>
                      </a:r>
                      <a:endParaRPr lang="ru-RU" sz="2400" b="1" i="0">
                        <a:latin typeface="Arial Narrow" pitchFamily="34" charset="0"/>
                      </a:endParaRPr>
                    </a:p>
                  </a:txBody>
                  <a:tcPr marL="91445" marR="91445" marT="45729" marB="4572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1" name="Рисунок 11" descr="Selma_LOGO.wmf">
            <a:extLst>
              <a:ext uri="{FF2B5EF4-FFF2-40B4-BE49-F238E27FC236}">
                <a16:creationId xmlns:a16="http://schemas.microsoft.com/office/drawing/2014/main" xmlns="" id="{5AE2ED01-2375-D2EA-97A7-468BFA576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60" y="102810"/>
            <a:ext cx="1804252" cy="54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F64B3B-AE44-000F-6BC7-C326D689E638}"/>
              </a:ext>
            </a:extLst>
          </p:cNvPr>
          <p:cNvSpPr/>
          <p:nvPr/>
        </p:nvSpPr>
        <p:spPr>
          <a:xfrm>
            <a:off x="-1" y="-13495"/>
            <a:ext cx="12601575" cy="836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14340" name="TextBox 14">
            <a:extLst>
              <a:ext uri="{FF2B5EF4-FFF2-40B4-BE49-F238E27FC236}">
                <a16:creationId xmlns:a16="http://schemas.microsoft.com/office/drawing/2014/main" xmlns="" id="{03119959-1536-D944-0A25-6509AC137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8419" y="215035"/>
            <a:ext cx="5400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/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>
                <a:latin typeface="Arial Narrow" panose="020b0606020202030204" pitchFamily="34" charset="0"/>
              </a:rPr>
              <a:t>ИНВЕРТОРНЫЕ СВАРОЧНЫЕ ИСТОЧНИКИ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13CE232-C39F-532E-D703-946E80A32C2B}"/>
              </a:ext>
            </a:extLst>
          </p:cNvPr>
          <p:cNvSpPr/>
          <p:nvPr/>
        </p:nvSpPr>
        <p:spPr>
          <a:xfrm>
            <a:off x="9324975" y="1268413"/>
            <a:ext cx="2628900" cy="3095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7A19ECF4-4FCE-3A16-8C7D-FF53AF018B18}"/>
              </a:ext>
            </a:extLst>
          </p:cNvPr>
          <p:cNvSpPr/>
          <p:nvPr/>
        </p:nvSpPr>
        <p:spPr>
          <a:xfrm>
            <a:off x="6604000" y="1268413"/>
            <a:ext cx="2609850" cy="3095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3E18B44-6DE0-EDAB-E6C6-5DA997BC6755}"/>
              </a:ext>
            </a:extLst>
          </p:cNvPr>
          <p:cNvSpPr/>
          <p:nvPr/>
        </p:nvSpPr>
        <p:spPr>
          <a:xfrm>
            <a:off x="971550" y="1268413"/>
            <a:ext cx="2670175" cy="3095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6211456-664D-ED34-775F-4D8EB528BEAB}"/>
              </a:ext>
            </a:extLst>
          </p:cNvPr>
          <p:cNvSpPr txBox="1"/>
          <p:nvPr/>
        </p:nvSpPr>
        <p:spPr>
          <a:xfrm>
            <a:off x="830263" y="4941888"/>
            <a:ext cx="11518900" cy="1511300"/>
          </a:xfrm>
          <a:prstGeom prst="rect">
            <a:avLst/>
          </a:prstGeom>
          <a:noFill/>
        </p:spPr>
        <p:txBody>
          <a:bodyPr/>
          <a:lstStyle>
            <a:defPPr/>
          </a:lstStyle>
          <a:p>
            <a:pPr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  Универсальная линейка под любые потребности Заказчика.</a:t>
            </a:r>
          </a:p>
          <a:p>
            <a:pPr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  Охватывает все основные виды сварки (МИГ/МАГ, ТИГ, ММА ).</a:t>
            </a:r>
          </a:p>
          <a:p>
            <a:pPr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  Низкое энергопотребление, малый вес и габаритные размеры по сравнению с трансформаторными сварочными источниками.</a:t>
            </a:r>
          </a:p>
          <a:p>
            <a:pPr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 Запатентованная (патент №2362658) конструкция аппарата - разделение на «чистую» и «грязную» - низковольтную зоны.</a:t>
            </a:r>
            <a:endParaRPr lang="ru-RU" sz="1800">
              <a:solidFill>
                <a:schemeClr val="bg1">
                  <a:lumMod val="75000"/>
                  <a:lumOff val="25000"/>
                </a:schemeClr>
              </a:solidFill>
              <a:latin typeface="Arial Narrow" pitchFamily="34" charset="0"/>
              <a:cs typeface="+mn-cs"/>
            </a:endParaRP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xmlns="" id="{46B653DE-A1B7-3F9A-112C-099ADA667A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93907"/>
              </p:ext>
            </p:extLst>
          </p:nvPr>
        </p:nvGraphicFramePr>
        <p:xfrm>
          <a:off x="971550" y="4437063"/>
          <a:ext cx="10982325" cy="457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3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5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573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57200">
                <a:tc>
                  <a:txBody>
                    <a:bodyPr vert="horz" wrap="square"/>
                    <a:lstStyle>
                      <a:defPPr/>
                    </a:lstStyle>
                    <a:p>
                      <a:pPr lvl="0" algn="ctr"/>
                      <a:r>
                        <a:rPr lang="ru-RU" sz="2400" b="1" i="0">
                          <a:latin typeface="Arial Narrow" panose="020b0606020202030204" pitchFamily="34" charset="0"/>
                        </a:rPr>
                        <a:t>УДГУ-35</a:t>
                      </a:r>
                      <a:r>
                        <a:rPr lang="en-US" sz="2400" b="1" i="0">
                          <a:latin typeface="Arial Narrow" panose="020b0606020202030204" pitchFamily="34" charset="0"/>
                        </a:rPr>
                        <a:t>8 AC/DC</a:t>
                      </a:r>
                      <a:endParaRPr lang="ru-RU" sz="2400" b="1">
                        <a:latin typeface="Arial Narrow" panose="020b0606020202030204" pitchFamily="34" charset="0"/>
                      </a:endParaRPr>
                    </a:p>
                  </a:txBody>
                  <a:tcPr marL="91438" marR="91438" marT="45729" marB="4572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lvl="0" algn="ctr"/>
                      <a:r>
                        <a:rPr lang="ru-RU" sz="2400" b="1">
                          <a:latin typeface="Arial Narrow" panose="020b0606020202030204" pitchFamily="34" charset="0"/>
                        </a:rPr>
                        <a:t>ГОРНЯК-250</a:t>
                      </a:r>
                    </a:p>
                  </a:txBody>
                  <a:tcPr marL="91438" marR="91438" marT="45729" marB="4572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lvl="0" algn="ctr"/>
                      <a:r>
                        <a:rPr lang="ru-RU" sz="2400" b="1" i="0">
                          <a:latin typeface="Arial Narrow" panose="020b0606020202030204" pitchFamily="34" charset="0"/>
                        </a:rPr>
                        <a:t>МАГМА-315</a:t>
                      </a:r>
                    </a:p>
                  </a:txBody>
                  <a:tcPr marL="91438" marR="91438" marT="45729" marB="4572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lvl="0" algn="ctr"/>
                      <a:r>
                        <a:rPr lang="ru-RU" sz="2400" b="1" i="0">
                          <a:latin typeface="Arial Narrow" panose="020b0606020202030204" pitchFamily="34" charset="0"/>
                        </a:rPr>
                        <a:t>СТРОИТЕЛЬ</a:t>
                      </a:r>
                      <a:r>
                        <a:rPr lang="ru-RU" sz="2400" b="1" i="0" baseline="0">
                          <a:latin typeface="Arial Narrow" panose="020b0606020202030204" pitchFamily="34" charset="0"/>
                        </a:rPr>
                        <a:t>-</a:t>
                      </a:r>
                      <a:r>
                        <a:rPr lang="en-US" sz="2400" b="1" i="0" baseline="0">
                          <a:latin typeface="Arial Narrow" panose="020b0606020202030204" pitchFamily="34" charset="0"/>
                        </a:rPr>
                        <a:t>4000 </a:t>
                      </a:r>
                      <a:endParaRPr lang="ru-RU" sz="2400" b="1" i="0">
                        <a:latin typeface="Arial Narrow" panose="020b0606020202030204" pitchFamily="34" charset="0"/>
                      </a:endParaRPr>
                    </a:p>
                  </a:txBody>
                  <a:tcPr marL="91438" marR="91438" marT="45729" marB="4572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4358" name="Picture 2" descr="K:\САЙТ\ФЕБ_фото и новые описания\Магма\Магма315_BLACK_700px x 700px.jpg">
            <a:extLst>
              <a:ext uri="{FF2B5EF4-FFF2-40B4-BE49-F238E27FC236}">
                <a16:creationId xmlns:a16="http://schemas.microsoft.com/office/drawing/2014/main" xmlns="" id="{2894EBBD-A34F-1E82-64E8-4CFABFBA2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0" t="12941" r="15372" b="10381"/>
          <a:stretch>
            <a:fillRect/>
          </a:stretch>
        </p:blipFill>
        <p:spPr bwMode="auto">
          <a:xfrm>
            <a:off x="6665912" y="1643856"/>
            <a:ext cx="248602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88873DB-BB48-69CB-106B-0980F7F017EE}"/>
              </a:ext>
            </a:extLst>
          </p:cNvPr>
          <p:cNvSpPr/>
          <p:nvPr/>
        </p:nvSpPr>
        <p:spPr>
          <a:xfrm>
            <a:off x="3794125" y="1268413"/>
            <a:ext cx="2670175" cy="30956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pic>
        <p:nvPicPr>
          <p:cNvPr id="14360" name="Picture 2" descr="K:\САЙТ\ФЕБ_фото и новые описания\Горняк-250\Горняк-250_вариант.jpg">
            <a:extLst>
              <a:ext uri="{FF2B5EF4-FFF2-40B4-BE49-F238E27FC236}">
                <a16:creationId xmlns:a16="http://schemas.microsoft.com/office/drawing/2014/main" xmlns="" id="{AAAFFA5B-FF36-E998-C01E-3EE7591AB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t="2863" r="10489" b="5739"/>
          <a:stretch>
            <a:fillRect/>
          </a:stretch>
        </p:blipFill>
        <p:spPr bwMode="auto">
          <a:xfrm>
            <a:off x="3852863" y="1412875"/>
            <a:ext cx="2540000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1" descr="Selma_LOGO.wmf">
            <a:extLst>
              <a:ext uri="{FF2B5EF4-FFF2-40B4-BE49-F238E27FC236}">
                <a16:creationId xmlns:a16="http://schemas.microsoft.com/office/drawing/2014/main" xmlns="" id="{5AE2ED01-2375-D2EA-97A7-468BFA5769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60" y="102810"/>
            <a:ext cx="1804252" cy="54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устройство, машина, двигат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C17EAF64-C894-FBF1-9FC2-F77F66755F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551" y="1467573"/>
            <a:ext cx="2511152" cy="271919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ашина, грузов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7AAC612C-D2F3-E357-89C9-80551D0B0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59" y="1279357"/>
            <a:ext cx="2934242" cy="30956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AC6D64DE-A1A9-A236-B65E-EA9272D9DFBD}"/>
              </a:ext>
            </a:extLst>
          </p:cNvPr>
          <p:cNvSpPr/>
          <p:nvPr/>
        </p:nvSpPr>
        <p:spPr>
          <a:xfrm>
            <a:off x="292878" y="797402"/>
            <a:ext cx="3713422" cy="3997244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5A493BAC-3F8D-4F44-668D-89062E27E483}"/>
              </a:ext>
            </a:extLst>
          </p:cNvPr>
          <p:cNvSpPr/>
          <p:nvPr/>
        </p:nvSpPr>
        <p:spPr>
          <a:xfrm>
            <a:off x="7813476" y="699211"/>
            <a:ext cx="4677335" cy="4619042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2A7EF151-198F-BAA7-ED87-1ADFCC36CBEC}"/>
              </a:ext>
            </a:extLst>
          </p:cNvPr>
          <p:cNvSpPr/>
          <p:nvPr/>
        </p:nvSpPr>
        <p:spPr>
          <a:xfrm>
            <a:off x="4303281" y="797402"/>
            <a:ext cx="3219981" cy="4946837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5AE97EF-5DD6-7421-BE93-4BBD0D3342B7}"/>
              </a:ext>
            </a:extLst>
          </p:cNvPr>
          <p:cNvSpPr/>
          <p:nvPr/>
        </p:nvSpPr>
        <p:spPr>
          <a:xfrm>
            <a:off x="22038" y="-243794"/>
            <a:ext cx="12608870" cy="836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>
              <a:solidFill>
                <a:srgbClr val="0070C0"/>
              </a:solidFill>
            </a:endParaRPr>
          </a:p>
        </p:txBody>
      </p:sp>
      <p:pic>
        <p:nvPicPr>
          <p:cNvPr id="20" name="Рисунок 11" descr="Selma_LOGO.wmf">
            <a:extLst>
              <a:ext uri="{FF2B5EF4-FFF2-40B4-BE49-F238E27FC236}">
                <a16:creationId xmlns:a16="http://schemas.microsoft.com/office/drawing/2014/main" xmlns="" id="{5AE2ED01-2375-D2EA-97A7-468BFA576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609" y="-202616"/>
            <a:ext cx="1804252" cy="54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Изображение выглядит как электроника, проектор, машина, в помещени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8E79AD37-BCC8-AB00-33F7-82B187DF4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51" y="918287"/>
            <a:ext cx="3560290" cy="4744085"/>
          </a:xfrm>
          <a:prstGeom prst="rect">
            <a:avLst/>
          </a:prstGeom>
        </p:spPr>
      </p:pic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xmlns="" id="{39930B11-493E-B286-0440-B3EB1D9C8F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638324"/>
              </p:ext>
            </p:extLst>
          </p:nvPr>
        </p:nvGraphicFramePr>
        <p:xfrm>
          <a:off x="4239205" y="5763931"/>
          <a:ext cx="3286547" cy="1066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 vert="horz" wrap="square"/>
                    <a:lstStyle>
                      <a:defPPr/>
                    </a:lstStyle>
                    <a:p>
                      <a:pPr lvl="0" algn="ctr"/>
                      <a:r>
                        <a:rPr lang="ru-RU" sz="1600" b="1">
                          <a:latin typeface="Arial Narrow" panose="020b0606020202030204" pitchFamily="34" charset="0"/>
                        </a:rPr>
                        <a:t>Комплект полуавтоматической сварки СРОИТЕЛЬ 4000 с малогабаритным  подающим механизмом ПДГ-424</a:t>
                      </a:r>
                    </a:p>
                  </a:txBody>
                  <a:tcPr marL="91445" marR="91445" marT="45729" marB="4572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AB3FA02-74C4-5963-3EA4-747CD712AF7F}"/>
              </a:ext>
            </a:extLst>
          </p:cNvPr>
          <p:cNvSpPr txBox="1"/>
          <p:nvPr/>
        </p:nvSpPr>
        <p:spPr>
          <a:xfrm>
            <a:off x="3708499" y="50537"/>
            <a:ext cx="79466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b="1" cap="all">
                <a:solidFill>
                  <a:srgbClr val="FFFFFF"/>
                </a:solidFill>
                <a:latin typeface="arial" panose="020b0604020202020204" pitchFamily="34" charset="0"/>
              </a:rPr>
              <a:t>Сварочные комплекты</a:t>
            </a:r>
            <a:r>
              <a:rPr lang="ru-RU" b="1" i="0" cap="all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endParaRPr lang="ru-RU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1992888B-34CF-75E7-88AD-A202F0DC7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4385" y="5653614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B0CE5D7B-28EF-BC22-2496-0B89490DF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85363" y="5662372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xmlns="" id="{F76C0115-1547-BF9E-6D21-4CA808547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1462" y="5662879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xmlns="" id="{751B662D-BEEF-0703-C184-DFF9C0684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82706" y="5662372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xmlns="" id="{2C5E4DCD-0297-0390-DD01-F26149788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643" y="1029386"/>
            <a:ext cx="3533275" cy="353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9" name="Таблица 48">
            <a:extLst>
              <a:ext uri="{FF2B5EF4-FFF2-40B4-BE49-F238E27FC236}">
                <a16:creationId xmlns:a16="http://schemas.microsoft.com/office/drawing/2014/main" xmlns="" id="{A00F4ACB-5634-6606-C996-5E583B828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411332"/>
              </p:ext>
            </p:extLst>
          </p:nvPr>
        </p:nvGraphicFramePr>
        <p:xfrm>
          <a:off x="467184" y="5029693"/>
          <a:ext cx="3497720" cy="822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55024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lvl="0" indent="0" algn="ctr" defTabSz="105503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b="1" i="0" cap="all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Сварочные комплекты серии Х16</a:t>
                      </a:r>
                      <a:endParaRPr lang="ru-RU" sz="1600"/>
                    </a:p>
                    <a:p>
                      <a:pPr lvl="0" algn="ctr"/>
                      <a:endParaRPr lang="ru-RU" sz="1600" b="1">
                        <a:latin typeface="Arial Narrow" pitchFamily="34" charset="0"/>
                      </a:endParaRPr>
                    </a:p>
                  </a:txBody>
                  <a:tcPr marL="91445" marR="91445" marT="45729" marB="4572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1" name="Рисунок 50" descr="Изображение выглядит как электроника, проектор, старомодный, маш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xmlns="" id="{487D4707-60F4-1529-9584-0D50AA449A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935" y="258286"/>
            <a:ext cx="3890864" cy="518457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70DDA2D-8573-195C-961E-227553EE6444}"/>
              </a:ext>
            </a:extLst>
          </p:cNvPr>
          <p:cNvSpPr/>
          <p:nvPr/>
        </p:nvSpPr>
        <p:spPr>
          <a:xfrm>
            <a:off x="-1" y="-2"/>
            <a:ext cx="12601575" cy="8366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>
              <a:solidFill>
                <a:srgbClr val="0070C0"/>
              </a:solidFill>
            </a:endParaRPr>
          </a:p>
        </p:txBody>
      </p:sp>
      <p:sp>
        <p:nvSpPr>
          <p:cNvPr id="16388" name="TextBox 14">
            <a:extLst>
              <a:ext uri="{FF2B5EF4-FFF2-40B4-BE49-F238E27FC236}">
                <a16:creationId xmlns:a16="http://schemas.microsoft.com/office/drawing/2014/main" xmlns="" id="{574289E6-F615-9054-203D-695A65616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384" y="305389"/>
            <a:ext cx="103695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541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>
                <a:latin typeface="Arial Narrow" panose="020b0606020202030204" pitchFamily="34" charset="0"/>
              </a:rPr>
              <a:t>СВАРОЧНЫЕ </a:t>
            </a:r>
            <a:r>
              <a:rPr lang="en-US" altLang="ru-RU" sz="2200" b="1">
                <a:latin typeface="Arial Narrow" panose="020b0606020202030204" pitchFamily="34" charset="0"/>
              </a:rPr>
              <a:t> </a:t>
            </a:r>
            <a:r>
              <a:rPr lang="ru-RU" altLang="ru-RU" sz="2200" b="1">
                <a:latin typeface="Arial Narrow" panose="020b0606020202030204" pitchFamily="34" charset="0"/>
              </a:rPr>
              <a:t>ТРАКТОРЫ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7F1EFC-3BD7-1446-102D-2028D7E94608}"/>
              </a:ext>
            </a:extLst>
          </p:cNvPr>
          <p:cNvSpPr/>
          <p:nvPr/>
        </p:nvSpPr>
        <p:spPr>
          <a:xfrm>
            <a:off x="7092950" y="1052513"/>
            <a:ext cx="2941638" cy="30972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F0DDD70-049A-F2C6-BBE7-1445A9410004}"/>
              </a:ext>
            </a:extLst>
          </p:cNvPr>
          <p:cNvSpPr/>
          <p:nvPr/>
        </p:nvSpPr>
        <p:spPr>
          <a:xfrm>
            <a:off x="4068763" y="1052513"/>
            <a:ext cx="2879725" cy="30972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74156F9-2B29-3DB4-26B4-5DB269AAE719}"/>
              </a:ext>
            </a:extLst>
          </p:cNvPr>
          <p:cNvSpPr/>
          <p:nvPr/>
        </p:nvSpPr>
        <p:spPr>
          <a:xfrm>
            <a:off x="900113" y="1052513"/>
            <a:ext cx="3019425" cy="3097212"/>
          </a:xfrm>
          <a:prstGeom prst="rect">
            <a:avLst/>
          </a:prstGeom>
          <a:solidFill>
            <a:srgbClr val="FFFFFF"/>
          </a:solidFill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/>
          </a:lstStyle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090C7A5C-8612-4C84-283D-71B2621C98F2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4941888"/>
          <a:ext cx="9145587" cy="609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5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4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1475"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indent="0" algn="ctr" defTabSz="105503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>
                          <a:latin typeface="Arial Narrow" panose="020b0606020202030204" pitchFamily="34" charset="0"/>
                        </a:rPr>
                        <a:t>SAW, TWIN,</a:t>
                      </a:r>
                      <a:r>
                        <a:rPr lang="en-US" sz="1800" baseline="0">
                          <a:latin typeface="Arial Narrow" panose="020b0606020202030204" pitchFamily="34" charset="0"/>
                        </a:rPr>
                        <a:t> GMAW</a:t>
                      </a:r>
                      <a:r>
                        <a:rPr lang="ru-RU" sz="1800" baseline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baseline="0">
                          <a:latin typeface="Arial Narrow" panose="020b0606020202030204" pitchFamily="34" charset="0"/>
                        </a:rPr>
                        <a:t>(опционально)</a:t>
                      </a:r>
                      <a:endParaRPr lang="ru-RU" sz="1600">
                        <a:latin typeface="Arial Narrow" pitchFamily="34" charset="0"/>
                      </a:endParaRPr>
                    </a:p>
                  </a:txBody>
                  <a:tcPr marL="91445" marR="91445" marT="45798" marB="45798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indent="0" algn="ctr" defTabSz="105503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>
                          <a:latin typeface="Arial Narrow" panose="020b0606020202030204" pitchFamily="34" charset="0"/>
                        </a:rPr>
                        <a:t>SAW</a:t>
                      </a:r>
                      <a:r>
                        <a:rPr lang="ru-RU" sz="180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>
                          <a:latin typeface="Arial Narrow" panose="020b0606020202030204" pitchFamily="34" charset="0"/>
                        </a:rPr>
                        <a:t>(опционально)</a:t>
                      </a:r>
                      <a:r>
                        <a:rPr lang="en-US" sz="180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en-US" sz="1800" baseline="0">
                          <a:latin typeface="Arial Narrow" panose="020b0606020202030204" pitchFamily="34" charset="0"/>
                        </a:rPr>
                        <a:t>GMAW</a:t>
                      </a:r>
                      <a:endParaRPr lang="ru-RU" sz="1800">
                        <a:latin typeface="Arial Narrow" panose="020b0606020202030204" pitchFamily="34" charset="0"/>
                      </a:endParaRPr>
                    </a:p>
                  </a:txBody>
                  <a:tcPr marL="91445" marR="91445" marT="45798" marB="45798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marL="0" marR="0" indent="0" algn="ctr" defTabSz="1055035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>
                          <a:latin typeface="Arial Narrow" panose="020b0606020202030204" pitchFamily="34" charset="0"/>
                        </a:rPr>
                        <a:t>SAW</a:t>
                      </a:r>
                      <a:endParaRPr lang="ru-RU" sz="1800">
                        <a:latin typeface="Arial Narrow" pitchFamily="34" charset="0"/>
                      </a:endParaRPr>
                    </a:p>
                  </a:txBody>
                  <a:tcPr marL="91445" marR="91445" marT="45798" marB="45798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1E3908-83A0-58C7-2771-81B329C94D65}"/>
              </a:ext>
            </a:extLst>
          </p:cNvPr>
          <p:cNvSpPr txBox="1"/>
          <p:nvPr/>
        </p:nvSpPr>
        <p:spPr>
          <a:xfrm>
            <a:off x="756171" y="5323011"/>
            <a:ext cx="11431066" cy="1274341"/>
          </a:xfrm>
          <a:prstGeom prst="rect">
            <a:avLst/>
          </a:prstGeom>
          <a:noFill/>
        </p:spPr>
        <p:txBody>
          <a:bodyPr numCol="2"/>
          <a:lstStyle>
            <a:defPPr/>
          </a:lstStyle>
          <a:p>
            <a:pPr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  решение множества задач - широкий выбор опций;</a:t>
            </a:r>
          </a:p>
          <a:p>
            <a:pPr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  исполнения (комплектация) для основных видов сварки;</a:t>
            </a:r>
          </a:p>
          <a:p>
            <a:pPr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  возможность использования проволок широкого диапазона      диаметров за счёт различных насадок;</a:t>
            </a:r>
          </a:p>
          <a:p>
            <a:pPr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  комплект для сварки расщеплённой дугой;</a:t>
            </a:r>
          </a:p>
          <a:p>
            <a:pPr defTabSz="1055035" fontAlgn="auto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ru-RU" sz="180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cs typeface="+mn-cs"/>
              </a:rPr>
              <a:t>  выбор блоков управления (исключение ТСФ 101)</a:t>
            </a:r>
          </a:p>
        </p:txBody>
      </p:sp>
      <p:pic>
        <p:nvPicPr>
          <p:cNvPr id="16403" name="Picture 2" descr="ADF 1000 RED DSC 5290 1000 702">
            <a:extLst>
              <a:ext uri="{FF2B5EF4-FFF2-40B4-BE49-F238E27FC236}">
                <a16:creationId xmlns:a16="http://schemas.microsoft.com/office/drawing/2014/main" xmlns="" id="{CF35EA87-351F-3B25-82FE-2A42C009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1" t="11900" r="10161" b="7509"/>
          <a:stretch>
            <a:fillRect/>
          </a:stretch>
        </p:blipFill>
        <p:spPr bwMode="auto">
          <a:xfrm>
            <a:off x="1044575" y="1125538"/>
            <a:ext cx="2825750" cy="299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4" descr="ADG 630 RED DSC 5329 702">
            <a:extLst>
              <a:ext uri="{FF2B5EF4-FFF2-40B4-BE49-F238E27FC236}">
                <a16:creationId xmlns:a16="http://schemas.microsoft.com/office/drawing/2014/main" xmlns="" id="{D84C2070-C2E8-090D-50C7-6326226E0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8" t="3403" r="18982" b="4062"/>
          <a:stretch>
            <a:fillRect/>
          </a:stretch>
        </p:blipFill>
        <p:spPr bwMode="auto">
          <a:xfrm>
            <a:off x="4140200" y="1112838"/>
            <a:ext cx="2776538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5" name="Picture 6" descr="TSF 101 RED DSC 5307 702">
            <a:extLst>
              <a:ext uri="{FF2B5EF4-FFF2-40B4-BE49-F238E27FC236}">
                <a16:creationId xmlns:a16="http://schemas.microsoft.com/office/drawing/2014/main" xmlns="" id="{03EB2EBB-6259-0840-1673-C6566E637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7" t="4646" r="8263" b="3888"/>
          <a:stretch>
            <a:fillRect/>
          </a:stretch>
        </p:blipFill>
        <p:spPr bwMode="auto">
          <a:xfrm>
            <a:off x="7235825" y="1125538"/>
            <a:ext cx="2665413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xmlns="" id="{7445CFB3-5875-9B66-6FF4-B9F39ECE5CCA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4340225"/>
          <a:ext cx="9145586" cy="457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4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52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4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7200">
                <a:tc>
                  <a:txBody>
                    <a:bodyPr vert="horz" wrap="square"/>
                    <a:lstStyle>
                      <a:defPPr/>
                    </a:lstStyle>
                    <a:p>
                      <a:pPr lvl="0" algn="ctr"/>
                      <a:r>
                        <a:rPr lang="ru-RU" sz="2400" b="1">
                          <a:latin typeface="Arial Narrow" panose="020b0606020202030204" pitchFamily="34" charset="0"/>
                        </a:rPr>
                        <a:t>АДФ 1000</a:t>
                      </a:r>
                    </a:p>
                  </a:txBody>
                  <a:tcPr marL="91445" marR="91445" marT="45729" marB="4572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lvl="0" algn="ctr"/>
                      <a:r>
                        <a:rPr lang="ru-RU" sz="2400" b="1">
                          <a:latin typeface="Arial Narrow" panose="020b0606020202030204" pitchFamily="34" charset="0"/>
                        </a:rPr>
                        <a:t>АДГ 630</a:t>
                      </a:r>
                    </a:p>
                  </a:txBody>
                  <a:tcPr marL="91445" marR="91445" marT="45729" marB="4572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 vert="horz" wrap="square"/>
                    <a:lstStyle>
                      <a:defPPr/>
                    </a:lstStyle>
                    <a:p>
                      <a:pPr lvl="0" algn="ctr"/>
                      <a:r>
                        <a:rPr lang="ru-RU" sz="2400" b="1">
                          <a:latin typeface="Arial Narrow" panose="020b0606020202030204" pitchFamily="34" charset="0"/>
                        </a:rPr>
                        <a:t>ТСФ 101</a:t>
                      </a:r>
                    </a:p>
                  </a:txBody>
                  <a:tcPr marL="91445" marR="91445" marT="45729" marB="45729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9" name="Рисунок 11" descr="Selma_LOGO.wmf">
            <a:extLst>
              <a:ext uri="{FF2B5EF4-FFF2-40B4-BE49-F238E27FC236}">
                <a16:creationId xmlns:a16="http://schemas.microsoft.com/office/drawing/2014/main" xmlns="" id="{5AE2ED01-2375-D2EA-97A7-468BFA576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60" y="102810"/>
            <a:ext cx="1804252" cy="54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Aspect</Template>
  <Company>ETS</Company>
  <PresentationFormat>Произвольный</PresentationFormat>
  <Paragraphs>91</Paragraphs>
  <Slides>17</Slides>
  <Notes>1</Notes>
  <TotalTime>23942</TotalTime>
  <HiddenSlides>1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5">
      <vt:lpstr>Arial</vt:lpstr>
      <vt:lpstr>Calibri</vt:lpstr>
      <vt:lpstr>Arial Narrow</vt:lpstr>
      <vt:lpstr>Wingdings</vt:lpstr>
      <vt:lpstr>arial</vt:lpstr>
      <vt:lpstr>Times New Roman</vt:lpstr>
      <vt:lpstr>SimSun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пппппппппппппппппппппппппппппппппппп</dc:title>
  <dc:creator>Trotsky</dc:creator>
  <cp:lastModifiedBy>Лиля Гусева</cp:lastModifiedBy>
  <cp:revision>1263</cp:revision>
  <dcterms:created xsi:type="dcterms:W3CDTF">2015-02-04T06:35:30Z</dcterms:created>
  <dcterms:modified xsi:type="dcterms:W3CDTF">2025-04-07T08:38:39Z</dcterms:modified>
</cp:coreProperties>
</file>